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42.png" ContentType="image/png"/>
  <Override PartName="/ppt/media/image38.jpeg" ContentType="image/jpeg"/>
  <Override PartName="/ppt/media/image33.jpeg" ContentType="image/jpeg"/>
  <Override PartName="/ppt/media/image32.png" ContentType="image/png"/>
  <Override PartName="/ppt/media/image31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png" ContentType="image/png"/>
  <Override PartName="/ppt/media/image24.jpeg" ContentType="image/jpeg"/>
  <Override PartName="/ppt/media/image34.jpeg" ContentType="image/jpeg"/>
  <Override PartName="/ppt/media/image9.png" ContentType="image/png"/>
  <Override PartName="/ppt/media/image43.jpeg" ContentType="image/jpeg"/>
  <Override PartName="/ppt/media/image13.jpeg" ContentType="image/jpeg"/>
  <Override PartName="/ppt/media/image23.png" ContentType="image/png"/>
  <Override PartName="/ppt/media/image8.png" ContentType="image/png"/>
  <Override PartName="/ppt/media/image35.jpeg" ContentType="image/jpeg"/>
  <Override PartName="/ppt/media/image10.jpeg" ContentType="image/jpeg"/>
  <Override PartName="/ppt/media/image29.jpeg" ContentType="image/jpeg"/>
  <Override PartName="/ppt/media/image7.png" ContentType="image/png"/>
  <Override PartName="/ppt/media/image22.jpeg" ContentType="image/jpeg"/>
  <Override PartName="/ppt/media/image41.png" ContentType="image/png"/>
  <Override PartName="/ppt/media/image16.jpeg" ContentType="image/jpeg"/>
  <Override PartName="/ppt/media/image1.png" ContentType="image/png"/>
  <Override PartName="/ppt/media/image30.jpeg" ContentType="image/jpeg"/>
  <Override PartName="/ppt/media/image2.png" ContentType="image/png"/>
  <Override PartName="/ppt/media/image19.jpeg" ContentType="image/jpeg"/>
  <Override PartName="/ppt/media/image3.png" ContentType="image/png"/>
  <Override PartName="/ppt/media/image39.jpeg" ContentType="image/jpeg"/>
  <Override PartName="/ppt/media/image4.png" ContentType="image/png"/>
  <Override PartName="/ppt/media/image36.jpeg" ContentType="image/jpeg"/>
  <Override PartName="/ppt/media/image11.jpeg" ContentType="image/jpeg"/>
  <Override PartName="/ppt/media/image37.jpeg" ContentType="image/jpeg"/>
  <Override PartName="/ppt/media/image12.jpeg" ContentType="image/jpeg"/>
  <Override PartName="/ppt/media/image44.jpeg" ContentType="image/jpeg"/>
  <Override PartName="/ppt/media/image40.jpeg" ContentType="image/jpeg"/>
  <Override PartName="/ppt/media/image6.png" ContentType="image/png"/>
  <Override PartName="/ppt/media/image21.png" ContentType="image/png"/>
  <Override PartName="/ppt/media/image14.jpeg" ContentType="image/jpeg"/>
  <Override PartName="/ppt/media/image5.png" ContentType="image/png"/>
  <Override PartName="/ppt/media/image20.png" ContentType="image/png"/>
  <Override PartName="/ppt/media/image15.jpeg" ContentType="image/jpeg"/>
  <Override PartName="/ppt/media/image17.jpeg" ContentType="image/jpeg"/>
  <Override PartName="/ppt/media/image18.jpeg" ContentType="image/jpeg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MX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MX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MX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MX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MX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MX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MX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MX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MX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esquemaClick to edit Master text styles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7" marL="345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8" marL="388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9" marL="432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9" marL="432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s-MX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28/12/16</a:t>
            </a:r>
            <a:endParaRPr b="0" lang="es-MX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MX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71EC672-1ECA-4A71-AF51-755042B94D01}" type="slidenum">
              <a:rPr b="0" lang="es-MX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MX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mailto:l@s" TargetMode="External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8" descr=""/>
          <p:cNvPicPr/>
          <p:nvPr/>
        </p:nvPicPr>
        <p:blipFill>
          <a:blip r:embed="rId1"/>
          <a:stretch/>
        </p:blipFill>
        <p:spPr>
          <a:xfrm>
            <a:off x="0" y="-1080"/>
            <a:ext cx="9143280" cy="6093000"/>
          </a:xfrm>
          <a:prstGeom prst="rect">
            <a:avLst/>
          </a:prstGeom>
          <a:ln>
            <a:noFill/>
          </a:ln>
        </p:spPr>
      </p:pic>
      <p:pic>
        <p:nvPicPr>
          <p:cNvPr id="148" name="Picture 9" descr=""/>
          <p:cNvPicPr/>
          <p:nvPr/>
        </p:nvPicPr>
        <p:blipFill>
          <a:blip r:embed="rId2"/>
          <a:stretch/>
        </p:blipFill>
        <p:spPr>
          <a:xfrm>
            <a:off x="0" y="1368000"/>
            <a:ext cx="9248760" cy="520200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52560" y="55080"/>
            <a:ext cx="9060840" cy="84384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El Universo y los humanos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…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necesidad de saber.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792000" y="2025000"/>
            <a:ext cx="7488000" cy="452700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179640" y="188640"/>
            <a:ext cx="8712000" cy="1755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Observación indirecta de la materia oscura 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0" y="7560"/>
            <a:ext cx="9060840" cy="84384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MX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Evolución del Universo</a:t>
            </a:r>
            <a:r>
              <a:rPr b="0" lang="es-MX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8" descr=""/>
          <p:cNvPicPr/>
          <p:nvPr/>
        </p:nvPicPr>
        <p:blipFill>
          <a:blip r:embed="rId1"/>
          <a:stretch/>
        </p:blipFill>
        <p:spPr>
          <a:xfrm>
            <a:off x="395640" y="1052640"/>
            <a:ext cx="7030080" cy="576864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539640" y="1882440"/>
            <a:ext cx="283104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MX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¿Cómo se creó el Universo?  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078360" y="6325560"/>
            <a:ext cx="40255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MX" sz="2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¿Hacia a dónde va?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0" y="7560"/>
            <a:ext cx="9060840" cy="102564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MX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 solo hay evidencia de materia sino también una energía oscura.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7" descr=""/>
          <p:cNvPicPr/>
          <p:nvPr/>
        </p:nvPicPr>
        <p:blipFill>
          <a:blip r:embed="rId1"/>
          <a:stretch/>
        </p:blipFill>
        <p:spPr>
          <a:xfrm>
            <a:off x="1232280" y="1676520"/>
            <a:ext cx="6829200" cy="419940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52200" y="1033920"/>
            <a:ext cx="6525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¿Qué es la energía oscura (Dark Energy)?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0" y="0"/>
            <a:ext cx="8685720" cy="10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Corrimiento al rojo del Universo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Content Placeholder 4" descr=""/>
          <p:cNvPicPr/>
          <p:nvPr/>
        </p:nvPicPr>
        <p:blipFill>
          <a:blip r:embed="rId1"/>
          <a:stretch/>
        </p:blipFill>
        <p:spPr>
          <a:xfrm>
            <a:off x="4505400" y="1152000"/>
            <a:ext cx="4422600" cy="3312360"/>
          </a:xfrm>
          <a:prstGeom prst="rect">
            <a:avLst/>
          </a:prstGeom>
          <a:ln>
            <a:noFill/>
          </a:ln>
        </p:spPr>
      </p:pic>
      <p:pic>
        <p:nvPicPr>
          <p:cNvPr id="193" name="Picture 5" descr=""/>
          <p:cNvPicPr/>
          <p:nvPr/>
        </p:nvPicPr>
        <p:blipFill>
          <a:blip r:embed="rId2"/>
          <a:stretch/>
        </p:blipFill>
        <p:spPr>
          <a:xfrm>
            <a:off x="323640" y="3501000"/>
            <a:ext cx="5150880" cy="3220920"/>
          </a:xfrm>
          <a:prstGeom prst="rect">
            <a:avLst/>
          </a:prstGeom>
          <a:ln>
            <a:noFill/>
          </a:ln>
        </p:spPr>
      </p:pic>
      <p:pic>
        <p:nvPicPr>
          <p:cNvPr id="194" name="Picture 6" descr=""/>
          <p:cNvPicPr/>
          <p:nvPr/>
        </p:nvPicPr>
        <p:blipFill>
          <a:blip r:embed="rId3"/>
          <a:stretch/>
        </p:blipFill>
        <p:spPr>
          <a:xfrm>
            <a:off x="144720" y="792000"/>
            <a:ext cx="3023280" cy="224712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38880" y="3030120"/>
            <a:ext cx="38808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Efecto Doppler del sonido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5474520" y="5112000"/>
            <a:ext cx="3237480" cy="165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Efecto Doppler 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 la luz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57200" y="144000"/>
            <a:ext cx="8228520" cy="132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Expansión acelerada del Universo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457200" y="1600200"/>
            <a:ext cx="8228520" cy="110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Expansión métrica del espacio</a:t>
            </a:r>
            <a:r>
              <a:rPr b="0" lang="es-MX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la distancia se incrementa con el tiempo entre dos puntos distantes del Universo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Picture 3" descr=""/>
          <p:cNvPicPr/>
          <p:nvPr/>
        </p:nvPicPr>
        <p:blipFill>
          <a:blip r:embed="rId1"/>
          <a:stretch/>
        </p:blipFill>
        <p:spPr>
          <a:xfrm>
            <a:off x="144000" y="2741760"/>
            <a:ext cx="3887280" cy="3305520"/>
          </a:xfrm>
          <a:prstGeom prst="rect">
            <a:avLst/>
          </a:prstGeom>
          <a:ln>
            <a:noFill/>
          </a:ln>
        </p:spPr>
      </p:pic>
      <p:pic>
        <p:nvPicPr>
          <p:cNvPr id="200" name="Picture 5" descr=""/>
          <p:cNvPicPr/>
          <p:nvPr/>
        </p:nvPicPr>
        <p:blipFill>
          <a:blip r:embed="rId2"/>
          <a:stretch/>
        </p:blipFill>
        <p:spPr>
          <a:xfrm>
            <a:off x="3654360" y="2709000"/>
            <a:ext cx="5350320" cy="3023280"/>
          </a:xfrm>
          <a:prstGeom prst="rect">
            <a:avLst/>
          </a:prstGeom>
          <a:ln>
            <a:noFill/>
          </a:ln>
        </p:spPr>
      </p:pic>
      <p:sp>
        <p:nvSpPr>
          <p:cNvPr id="201" name="CustomShape 3"/>
          <p:cNvSpPr/>
          <p:nvPr/>
        </p:nvSpPr>
        <p:spPr>
          <a:xfrm>
            <a:off x="2880000" y="6048000"/>
            <a:ext cx="238716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Universo estático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5054760" y="4888800"/>
            <a:ext cx="142920" cy="10789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25560">
            <a:solidFill>
              <a:srgbClr val="8e3b3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5"/>
          <p:cNvSpPr/>
          <p:nvPr/>
        </p:nvSpPr>
        <p:spPr>
          <a:xfrm>
            <a:off x="5688000" y="5691600"/>
            <a:ext cx="2280240" cy="1003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Expansión a velocidad constante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5946480" y="5215320"/>
            <a:ext cx="341640" cy="339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25560">
            <a:solidFill>
              <a:srgbClr val="8e3b38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Content Placeholder 3" descr=""/>
          <p:cNvPicPr/>
          <p:nvPr/>
        </p:nvPicPr>
        <p:blipFill>
          <a:blip r:embed="rId1"/>
          <a:stretch/>
        </p:blipFill>
        <p:spPr>
          <a:xfrm>
            <a:off x="337680" y="1224000"/>
            <a:ext cx="7977960" cy="518328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7200" y="6309360"/>
            <a:ext cx="8866080" cy="4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By NASA/WMAP Science Team - Original version: &lt;a rel="nofollow" class="external text" href="http://map.gsfc.nasa.gov/media/060915/index.html"&gt;NASA&lt;/a&gt;; 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38240" y="144000"/>
            <a:ext cx="8547480" cy="10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Expansión acelerada del Universo, energía oscura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07640" y="116640"/>
            <a:ext cx="8856000" cy="2259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Aceleradores de Partículas: Recreando los primeros instantes del Universo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Content Placeholder 3" descr=""/>
          <p:cNvPicPr/>
          <p:nvPr/>
        </p:nvPicPr>
        <p:blipFill>
          <a:blip r:embed="rId1"/>
          <a:stretch/>
        </p:blipFill>
        <p:spPr>
          <a:xfrm>
            <a:off x="5724000" y="2232000"/>
            <a:ext cx="2856600" cy="2389680"/>
          </a:xfrm>
          <a:prstGeom prst="rect">
            <a:avLst/>
          </a:prstGeom>
          <a:ln>
            <a:noFill/>
          </a:ln>
        </p:spPr>
      </p:pic>
      <p:pic>
        <p:nvPicPr>
          <p:cNvPr id="210" name="Picture 7" descr=""/>
          <p:cNvPicPr/>
          <p:nvPr/>
        </p:nvPicPr>
        <p:blipFill>
          <a:blip r:embed="rId2"/>
          <a:stretch/>
        </p:blipFill>
        <p:spPr>
          <a:xfrm>
            <a:off x="434520" y="2736000"/>
            <a:ext cx="4677480" cy="3239280"/>
          </a:xfrm>
          <a:prstGeom prst="rect">
            <a:avLst/>
          </a:prstGeom>
          <a:ln>
            <a:noFill/>
          </a:ln>
        </p:spPr>
      </p:pic>
      <p:pic>
        <p:nvPicPr>
          <p:cNvPr id="211" name="Picture 10" descr=""/>
          <p:cNvPicPr/>
          <p:nvPr/>
        </p:nvPicPr>
        <p:blipFill>
          <a:blip r:embed="rId3"/>
          <a:stretch/>
        </p:blipFill>
        <p:spPr>
          <a:xfrm>
            <a:off x="5724000" y="4523760"/>
            <a:ext cx="2856600" cy="203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16000" y="72000"/>
            <a:ext cx="8856000" cy="23767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Aceleradores de Partículas: Recreando los primeros instantes del Universo 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3" name="Picture 4" descr=""/>
          <p:cNvPicPr/>
          <p:nvPr/>
        </p:nvPicPr>
        <p:blipFill>
          <a:blip r:embed="rId1"/>
          <a:stretch/>
        </p:blipFill>
        <p:spPr>
          <a:xfrm>
            <a:off x="726120" y="1845000"/>
            <a:ext cx="7619040" cy="2656440"/>
          </a:xfrm>
          <a:prstGeom prst="rect">
            <a:avLst/>
          </a:prstGeom>
          <a:ln>
            <a:noFill/>
          </a:ln>
        </p:spPr>
      </p:pic>
      <p:pic>
        <p:nvPicPr>
          <p:cNvPr id="214" name="Picture 6" descr=""/>
          <p:cNvPicPr/>
          <p:nvPr/>
        </p:nvPicPr>
        <p:blipFill>
          <a:blip r:embed="rId2"/>
          <a:stretch/>
        </p:blipFill>
        <p:spPr>
          <a:xfrm>
            <a:off x="-4680" y="3840480"/>
            <a:ext cx="3808800" cy="2618280"/>
          </a:xfrm>
          <a:prstGeom prst="rect">
            <a:avLst/>
          </a:prstGeom>
          <a:ln>
            <a:noFill/>
          </a:ln>
        </p:spPr>
      </p:pic>
      <p:pic>
        <p:nvPicPr>
          <p:cNvPr id="215" name="Picture 9" descr=""/>
          <p:cNvPicPr/>
          <p:nvPr/>
        </p:nvPicPr>
        <p:blipFill>
          <a:blip r:embed="rId3"/>
          <a:stretch/>
        </p:blipFill>
        <p:spPr>
          <a:xfrm>
            <a:off x="3918600" y="3213360"/>
            <a:ext cx="4821840" cy="321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08000" y="72000"/>
            <a:ext cx="8963640" cy="1223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Rayos Cósmicos: 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astro-partículas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Content Placeholder 3" descr=""/>
          <p:cNvPicPr/>
          <p:nvPr/>
        </p:nvPicPr>
        <p:blipFill>
          <a:blip r:embed="rId1"/>
          <a:stretch/>
        </p:blipFill>
        <p:spPr>
          <a:xfrm>
            <a:off x="179640" y="1340640"/>
            <a:ext cx="4230000" cy="3167280"/>
          </a:xfrm>
          <a:prstGeom prst="rect">
            <a:avLst/>
          </a:prstGeom>
          <a:ln>
            <a:noFill/>
          </a:ln>
        </p:spPr>
      </p:pic>
      <p:pic>
        <p:nvPicPr>
          <p:cNvPr id="218" name="Picture 4" descr=""/>
          <p:cNvPicPr/>
          <p:nvPr/>
        </p:nvPicPr>
        <p:blipFill>
          <a:blip r:embed="rId2"/>
          <a:stretch/>
        </p:blipFill>
        <p:spPr>
          <a:xfrm>
            <a:off x="4680000" y="1368000"/>
            <a:ext cx="4103640" cy="5558040"/>
          </a:xfrm>
          <a:prstGeom prst="rect">
            <a:avLst/>
          </a:prstGeom>
          <a:ln>
            <a:noFill/>
          </a:ln>
        </p:spPr>
      </p:pic>
      <p:pic>
        <p:nvPicPr>
          <p:cNvPr id="219" name="Picture 5" descr=""/>
          <p:cNvPicPr/>
          <p:nvPr/>
        </p:nvPicPr>
        <p:blipFill>
          <a:blip r:embed="rId3"/>
          <a:stretch/>
        </p:blipFill>
        <p:spPr>
          <a:xfrm>
            <a:off x="1331640" y="4262040"/>
            <a:ext cx="2231280" cy="227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-13320" y="661320"/>
            <a:ext cx="9142920" cy="149868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Encuentro </a:t>
            </a: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1"/>
              </a:rPr>
              <a:t>l@s</a:t>
            </a: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Zapatist@s y las ConCiencias por la Humanidad 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Picture 5" descr=""/>
          <p:cNvPicPr/>
          <p:nvPr/>
        </p:nvPicPr>
        <p:blipFill>
          <a:blip r:embed="rId2"/>
          <a:stretch/>
        </p:blipFill>
        <p:spPr>
          <a:xfrm>
            <a:off x="641160" y="369000"/>
            <a:ext cx="7998840" cy="6399000"/>
          </a:xfrm>
          <a:prstGeom prst="rect">
            <a:avLst/>
          </a:prstGeom>
          <a:ln>
            <a:noFill/>
          </a:ln>
        </p:spPr>
      </p:pic>
      <p:sp>
        <p:nvSpPr>
          <p:cNvPr id="222" name="CustomShape 2"/>
          <p:cNvSpPr/>
          <p:nvPr/>
        </p:nvSpPr>
        <p:spPr>
          <a:xfrm>
            <a:off x="2091240" y="4149000"/>
            <a:ext cx="6479640" cy="158292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MX" sz="5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ndalus"/>
                <a:ea typeface="DejaVu Sans"/>
              </a:rPr>
              <a:t>Gracias por su atención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nodeType="after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nodeType="after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7560"/>
            <a:ext cx="9060840" cy="84384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El Universo y los humanos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…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necesidad de saber.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936000" y="1872000"/>
            <a:ext cx="7264440" cy="489744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549360" y="1124640"/>
            <a:ext cx="466956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¿Qué nos hace humanos?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4937040" y="1386360"/>
            <a:ext cx="30902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Humanos: la entidad viviente más sofisticada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>
                <p:childTnLst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freeze">
                      <p:stCondLst>
                        <p:cond delay="indefinite"/>
                      </p:stCondLst>
                      <p:childTnLst>
                        <p:par>
                          <p:cTn id="24" fill="freeze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mph" presetID="6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51640" y="158760"/>
            <a:ext cx="8568000" cy="146880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MX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ndalus"/>
                <a:ea typeface="DejaVu Sans"/>
              </a:rPr>
              <a:t>Diálogo entre Canol de 5 años y cri-cri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6" name="Picture 5" descr=""/>
          <p:cNvPicPr/>
          <p:nvPr/>
        </p:nvPicPr>
        <p:blipFill>
          <a:blip r:embed="rId1"/>
          <a:stretch/>
        </p:blipFill>
        <p:spPr>
          <a:xfrm>
            <a:off x="576000" y="1512000"/>
            <a:ext cx="8053920" cy="4787640"/>
          </a:xfrm>
          <a:prstGeom prst="rect">
            <a:avLst/>
          </a:prstGeom>
          <a:ln>
            <a:noFill/>
          </a:ln>
        </p:spPr>
      </p:pic>
      <p:sp>
        <p:nvSpPr>
          <p:cNvPr id="157" name="TextShape 3"/>
          <p:cNvSpPr txBox="1"/>
          <p:nvPr/>
        </p:nvSpPr>
        <p:spPr>
          <a:xfrm>
            <a:off x="2448000" y="6178320"/>
            <a:ext cx="6270480" cy="37368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0000" rIns="90000" tIns="45000" bIns="45000"/>
          <a:p>
            <a:r>
              <a:rPr b="1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 “...boquete por debajo de la línea de flotación”</a:t>
            </a:r>
            <a:endParaRPr b="1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6" dur="indefinite" restart="never" nodeType="tmRoot">
          <p:childTnLst>
            <p:seq>
              <p:cTn id="27" nodeType="mainSeq">
                <p:childTnLst>
                  <p:par>
                    <p:cTn id="28" fill="freeze">
                      <p:stCondLst>
                        <p:cond delay="indefinite"/>
                      </p:stCondLst>
                      <p:childTnLst>
                        <p:par>
                          <p:cTn id="29" fill="freeze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5328000" y="3981960"/>
            <a:ext cx="3239640" cy="242604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504000" y="1224000"/>
            <a:ext cx="2726640" cy="272664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4104360" y="1152360"/>
            <a:ext cx="2879640" cy="287964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2560" y="65160"/>
            <a:ext cx="9060840" cy="84384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Como nos vemos desde fuera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288000" y="4392000"/>
            <a:ext cx="4896000" cy="179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Circunferencia de la Tierra por el Ecuador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40,067.96km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Diámetro promedio de la Tierra 12,739.71km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Distancia Tierra-Luna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384,400km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2" dur="indefinite" restart="never" nodeType="tmRoot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44000" y="1226520"/>
            <a:ext cx="3200040" cy="215748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52560" y="88920"/>
            <a:ext cx="9060840" cy="77508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Toda la materia está hecha de átomos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288000" y="4104000"/>
            <a:ext cx="3809520" cy="2619000"/>
          </a:xfrm>
          <a:prstGeom prst="rect">
            <a:avLst/>
          </a:prstGeom>
          <a:ln>
            <a:noFill/>
          </a:ln>
        </p:spPr>
      </p:pic>
      <p:pic>
        <p:nvPicPr>
          <p:cNvPr id="166" name="" descr=""/>
          <p:cNvPicPr/>
          <p:nvPr/>
        </p:nvPicPr>
        <p:blipFill>
          <a:blip r:embed="rId3"/>
          <a:stretch/>
        </p:blipFill>
        <p:spPr>
          <a:xfrm>
            <a:off x="4968000" y="4233960"/>
            <a:ext cx="2432880" cy="224604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4"/>
          <a:stretch/>
        </p:blipFill>
        <p:spPr>
          <a:xfrm>
            <a:off x="3384000" y="864000"/>
            <a:ext cx="4933440" cy="327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4" dur="indefinite" restart="never" nodeType="tmRoot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4" descr=""/>
          <p:cNvPicPr/>
          <p:nvPr/>
        </p:nvPicPr>
        <p:blipFill>
          <a:blip r:embed="rId1"/>
          <a:stretch/>
        </p:blipFill>
        <p:spPr>
          <a:xfrm>
            <a:off x="5508000" y="1845000"/>
            <a:ext cx="2980080" cy="447984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179640" y="175320"/>
            <a:ext cx="8820000" cy="8769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MX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Partículas fundamentales que  forman toda la Materia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0" y="1052640"/>
            <a:ext cx="8488080" cy="6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skerville Old Face"/>
                <a:ea typeface="DejaVu Sans"/>
              </a:rPr>
              <a:t>El átomo y otras formas de materia no estable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1462680" y="2016000"/>
            <a:ext cx="2857320" cy="285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4" descr=""/>
          <p:cNvPicPr/>
          <p:nvPr/>
        </p:nvPicPr>
        <p:blipFill>
          <a:blip r:embed="rId1"/>
          <a:stretch/>
        </p:blipFill>
        <p:spPr>
          <a:xfrm>
            <a:off x="4644000" y="1584000"/>
            <a:ext cx="3606120" cy="490464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144000" y="72000"/>
            <a:ext cx="8748000" cy="11649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Partículas fundamentales que  </a:t>
            </a:r>
            <a:r>
              <a:rPr b="0" lang="es-MX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  <a:ea typeface="DejaVu Sans"/>
              </a:rPr>
              <a:t>forman la Materia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Picture 7" descr=""/>
          <p:cNvPicPr/>
          <p:nvPr/>
        </p:nvPicPr>
        <p:blipFill>
          <a:blip r:embed="rId2"/>
          <a:stretch/>
        </p:blipFill>
        <p:spPr>
          <a:xfrm>
            <a:off x="307800" y="1658880"/>
            <a:ext cx="4083840" cy="395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7560"/>
            <a:ext cx="9060840" cy="84384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s-MX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 sin embargo…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es-MX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…</a:t>
            </a:r>
            <a:r>
              <a:rPr b="0" lang="es-MX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todavía muchas preguntas.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Picture 9" descr=""/>
          <p:cNvPicPr/>
          <p:nvPr/>
        </p:nvPicPr>
        <p:blipFill>
          <a:blip r:embed="rId1"/>
          <a:stretch/>
        </p:blipFill>
        <p:spPr>
          <a:xfrm>
            <a:off x="936360" y="1656000"/>
            <a:ext cx="6047640" cy="4628880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288000" y="1080000"/>
            <a:ext cx="64958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MX" sz="24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¿Qué es la materia oscura (Dark Matter)?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79640" y="188640"/>
            <a:ext cx="8712720" cy="64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</a:rPr>
              <a:t>Materia </a:t>
            </a: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</a:rPr>
              <a:t>oscura </a:t>
            </a: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parajita"/>
              </a:rPr>
              <a:t>(DM)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9" name="Content Placeholder 3" descr=""/>
          <p:cNvPicPr/>
          <p:nvPr/>
        </p:nvPicPr>
        <p:blipFill>
          <a:blip r:embed="rId1"/>
          <a:stretch/>
        </p:blipFill>
        <p:spPr>
          <a:xfrm>
            <a:off x="726120" y="1196640"/>
            <a:ext cx="7619760" cy="380952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726120" y="5196600"/>
            <a:ext cx="298152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velocidad de rotación de las debería disminuir conforme se </a:t>
            </a: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aleja del centro de la galaxia.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4932000" y="5196600"/>
            <a:ext cx="316800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velocidad de rotación de las galaxias no parece disminuir </a:t>
            </a:r>
            <a:r>
              <a:rPr b="0" lang="es-MX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 la distancia.</a:t>
            </a:r>
            <a:endParaRPr b="0" lang="es-MX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Application>LibreOffice/5.1.4.2$Linux_X86_64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2014-01-29T19:01:43Z</dcterms:created>
  <dc:creator>Melina Gomez Bock</dc:creator>
  <dc:description/>
  <dc:language>es-MX</dc:language>
  <cp:lastModifiedBy/>
  <dcterms:modified xsi:type="dcterms:W3CDTF">2016-12-28T12:36:22Z</dcterms:modified>
  <cp:revision>81</cp:revision>
  <dc:subject/>
  <dc:title>Space explorations and Settlements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40</vt:i4>
  </property>
</Properties>
</file>