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1"/>
  </p:notesMasterIdLst>
  <p:sldIdLst>
    <p:sldId id="256" r:id="rId2"/>
    <p:sldId id="320" r:id="rId3"/>
    <p:sldId id="321" r:id="rId4"/>
    <p:sldId id="317" r:id="rId5"/>
    <p:sldId id="322" r:id="rId6"/>
    <p:sldId id="323" r:id="rId7"/>
    <p:sldId id="336" r:id="rId8"/>
    <p:sldId id="335" r:id="rId9"/>
    <p:sldId id="306" r:id="rId10"/>
    <p:sldId id="307" r:id="rId11"/>
    <p:sldId id="304" r:id="rId12"/>
    <p:sldId id="305" r:id="rId13"/>
    <p:sldId id="326" r:id="rId14"/>
    <p:sldId id="325" r:id="rId15"/>
    <p:sldId id="324" r:id="rId16"/>
    <p:sldId id="327" r:id="rId17"/>
    <p:sldId id="309" r:id="rId18"/>
    <p:sldId id="314" r:id="rId19"/>
    <p:sldId id="308" r:id="rId20"/>
    <p:sldId id="329" r:id="rId21"/>
    <p:sldId id="328" r:id="rId22"/>
    <p:sldId id="303" r:id="rId23"/>
    <p:sldId id="332" r:id="rId24"/>
    <p:sldId id="310" r:id="rId25"/>
    <p:sldId id="311" r:id="rId26"/>
    <p:sldId id="316" r:id="rId27"/>
    <p:sldId id="334" r:id="rId28"/>
    <p:sldId id="330" r:id="rId29"/>
    <p:sldId id="333" r:id="rId30"/>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386" y="4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9CB77E7-951B-4B6A-B0E5-FC4D1E935187}" type="datetimeFigureOut">
              <a:rPr lang="es-MX" smtClean="0"/>
              <a:pPr/>
              <a:t>03/01/2017</a:t>
            </a:fld>
            <a:endParaRPr lang="es-MX"/>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MX"/>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0234EC2-2359-4026-B33C-7C3929F7F20F}" type="slidenum">
              <a:rPr lang="es-MX" smtClean="0"/>
              <a:pPr/>
              <a:t>‹Nº›</a:t>
            </a:fld>
            <a:endParaRPr lang="es-MX"/>
          </a:p>
        </p:txBody>
      </p:sp>
    </p:spTree>
    <p:extLst>
      <p:ext uri="{BB962C8B-B14F-4D97-AF65-F5344CB8AC3E}">
        <p14:creationId xmlns:p14="http://schemas.microsoft.com/office/powerpoint/2010/main" val="287195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20234EC2-2359-4026-B33C-7C3929F7F20F}" type="slidenum">
              <a:rPr lang="es-MX" smtClean="0"/>
              <a:pPr/>
              <a:t>12</a:t>
            </a:fld>
            <a:endParaRPr lang="es-MX"/>
          </a:p>
        </p:txBody>
      </p:sp>
    </p:spTree>
    <p:extLst>
      <p:ext uri="{BB962C8B-B14F-4D97-AF65-F5344CB8AC3E}">
        <p14:creationId xmlns:p14="http://schemas.microsoft.com/office/powerpoint/2010/main" val="2283798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28" name="27 Marcador de fecha"/>
          <p:cNvSpPr>
            <a:spLocks noGrp="1"/>
          </p:cNvSpPr>
          <p:nvPr>
            <p:ph type="dt" sz="half" idx="10"/>
          </p:nvPr>
        </p:nvSpPr>
        <p:spPr/>
        <p:txBody>
          <a:bodyPr/>
          <a:lstStyle>
            <a:extLst/>
          </a:lstStyle>
          <a:p>
            <a:fld id="{ADE70A72-6E0A-4063-BBFE-1B00EF28A573}" type="datetimeFigureOut">
              <a:rPr lang="es-MX" smtClean="0"/>
              <a:pPr/>
              <a:t>03/01/2017</a:t>
            </a:fld>
            <a:endParaRPr lang="es-MX"/>
          </a:p>
        </p:txBody>
      </p:sp>
      <p:sp>
        <p:nvSpPr>
          <p:cNvPr id="17" name="16 Marcador de pie de página"/>
          <p:cNvSpPr>
            <a:spLocks noGrp="1"/>
          </p:cNvSpPr>
          <p:nvPr>
            <p:ph type="ftr" sz="quarter" idx="11"/>
          </p:nvPr>
        </p:nvSpPr>
        <p:spPr/>
        <p:txBody>
          <a:bodyPr/>
          <a:lstStyle>
            <a:extLst/>
          </a:lstStyle>
          <a:p>
            <a:endParaRPr lang="es-MX"/>
          </a:p>
        </p:txBody>
      </p:sp>
      <p:sp>
        <p:nvSpPr>
          <p:cNvPr id="29" name="28 Marcador de número de diapositiva"/>
          <p:cNvSpPr>
            <a:spLocks noGrp="1"/>
          </p:cNvSpPr>
          <p:nvPr>
            <p:ph type="sldNum" sz="quarter" idx="12"/>
          </p:nvPr>
        </p:nvSpPr>
        <p:spPr/>
        <p:txBody>
          <a:bodyPr/>
          <a:lstStyle>
            <a:extLst/>
          </a:lstStyle>
          <a:p>
            <a:fld id="{7EFC2624-340B-4469-B858-3F186600AC3C}" type="slidenum">
              <a:rPr lang="es-MX" smtClean="0"/>
              <a:pPr/>
              <a:t>‹Nº›</a:t>
            </a:fld>
            <a:endParaRPr lang="es-MX"/>
          </a:p>
        </p:txBody>
      </p:sp>
      <p:sp>
        <p:nvSpPr>
          <p:cNvPr id="32" name="31 Rectángulo"/>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9" name="38 Rectángulo"/>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0" name="39 Rectángulo"/>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1" name="40 Rectángulo"/>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42" name="41 Rectángulo"/>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7 Título"/>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s-ES" smtClean="0"/>
              <a:t>Haga clic para modificar el estilo de título del patrón</a:t>
            </a:r>
            <a:endParaRPr kumimoji="0" lang="en-US"/>
          </a:p>
        </p:txBody>
      </p:sp>
      <p:sp>
        <p:nvSpPr>
          <p:cNvPr id="9" name="8 Subtítulo"/>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s-ES" smtClean="0"/>
              <a:t>Haga clic para modificar el estilo de subtítulo del patrón</a:t>
            </a:r>
            <a:endParaRPr kumimoji="0" lang="en-US"/>
          </a:p>
        </p:txBody>
      </p:sp>
      <p:sp>
        <p:nvSpPr>
          <p:cNvPr id="56" name="55 Rectángulo"/>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5" name="64 Rectángulo"/>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6" name="65 Rectángulo"/>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7" name="66 Rectángulo"/>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ADE70A72-6E0A-4063-BBFE-1B00EF28A573}" type="datetimeFigureOut">
              <a:rPr lang="es-MX" smtClean="0"/>
              <a:pPr/>
              <a:t>03/01/2017</a:t>
            </a:fld>
            <a:endParaRPr lang="es-MX"/>
          </a:p>
        </p:txBody>
      </p:sp>
      <p:sp>
        <p:nvSpPr>
          <p:cNvPr id="5" name="4 Marcador de pie de página"/>
          <p:cNvSpPr>
            <a:spLocks noGrp="1"/>
          </p:cNvSpPr>
          <p:nvPr>
            <p:ph type="ftr" sz="quarter" idx="11"/>
          </p:nvPr>
        </p:nvSpPr>
        <p:spPr/>
        <p:txBody>
          <a:bodyPr/>
          <a:lstStyle>
            <a:extLst/>
          </a:lstStyle>
          <a:p>
            <a:endParaRPr lang="es-MX"/>
          </a:p>
        </p:txBody>
      </p:sp>
      <p:sp>
        <p:nvSpPr>
          <p:cNvPr id="6" name="5 Marcador de número de diapositiva"/>
          <p:cNvSpPr>
            <a:spLocks noGrp="1"/>
          </p:cNvSpPr>
          <p:nvPr>
            <p:ph type="sldNum" sz="quarter" idx="12"/>
          </p:nvPr>
        </p:nvSpPr>
        <p:spPr/>
        <p:txBody>
          <a:bodyPr/>
          <a:lstStyle>
            <a:extLst/>
          </a:lstStyle>
          <a:p>
            <a:fld id="{7EFC2624-340B-4469-B858-3F186600AC3C}" type="slidenum">
              <a:rPr lang="es-MX" smtClean="0"/>
              <a:pPr/>
              <a:t>‹Nº›</a:t>
            </a:fld>
            <a:endParaRPr lang="es-MX"/>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9"/>
            <a:ext cx="1981200" cy="5851525"/>
          </a:xfrm>
        </p:spPr>
        <p:txBody>
          <a:bodyPr vert="eaVert" anchor="ctr"/>
          <a:lstStyle>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609600" y="274639"/>
            <a:ext cx="5867400" cy="5851525"/>
          </a:xfrm>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ADE70A72-6E0A-4063-BBFE-1B00EF28A573}" type="datetimeFigureOut">
              <a:rPr lang="es-MX" smtClean="0"/>
              <a:pPr/>
              <a:t>03/01/2017</a:t>
            </a:fld>
            <a:endParaRPr lang="es-MX"/>
          </a:p>
        </p:txBody>
      </p:sp>
      <p:sp>
        <p:nvSpPr>
          <p:cNvPr id="5" name="4 Marcador de pie de página"/>
          <p:cNvSpPr>
            <a:spLocks noGrp="1"/>
          </p:cNvSpPr>
          <p:nvPr>
            <p:ph type="ftr" sz="quarter" idx="11"/>
          </p:nvPr>
        </p:nvSpPr>
        <p:spPr/>
        <p:txBody>
          <a:bodyPr/>
          <a:lstStyle>
            <a:extLst/>
          </a:lstStyle>
          <a:p>
            <a:endParaRPr lang="es-MX"/>
          </a:p>
        </p:txBody>
      </p:sp>
      <p:sp>
        <p:nvSpPr>
          <p:cNvPr id="6" name="5 Marcador de número de diapositiva"/>
          <p:cNvSpPr>
            <a:spLocks noGrp="1"/>
          </p:cNvSpPr>
          <p:nvPr>
            <p:ph type="sldNum" sz="quarter" idx="12"/>
          </p:nvPr>
        </p:nvSpPr>
        <p:spPr/>
        <p:txBody>
          <a:bodyPr/>
          <a:lstStyle>
            <a:extLst/>
          </a:lstStyle>
          <a:p>
            <a:fld id="{7EFC2624-340B-4469-B858-3F186600AC3C}" type="slidenum">
              <a:rPr lang="es-MX" smtClean="0"/>
              <a:pPr/>
              <a:t>‹Nº›</a:t>
            </a:fld>
            <a:endParaRPr lang="es-MX"/>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kumimoji="0" lang="es-ES" smtClean="0"/>
              <a:t>Haga clic para modificar el estilo de título del patrón</a:t>
            </a:r>
            <a:endParaRPr kumimoji="0" lang="en-US"/>
          </a:p>
        </p:txBody>
      </p:sp>
      <p:sp>
        <p:nvSpPr>
          <p:cNvPr id="3" name="2 Marcador de contenido"/>
          <p:cNvSpPr>
            <a:spLocks noGrp="1"/>
          </p:cNvSpPr>
          <p:nvPr>
            <p:ph idx="1"/>
          </p:nvPr>
        </p:nvSpPr>
        <p:spPr/>
        <p:txBody>
          <a:bodyPr/>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ADE70A72-6E0A-4063-BBFE-1B00EF28A573}" type="datetimeFigureOut">
              <a:rPr lang="es-MX" smtClean="0"/>
              <a:pPr/>
              <a:t>03/01/2017</a:t>
            </a:fld>
            <a:endParaRPr lang="es-MX"/>
          </a:p>
        </p:txBody>
      </p:sp>
      <p:sp>
        <p:nvSpPr>
          <p:cNvPr id="5" name="4 Marcador de pie de página"/>
          <p:cNvSpPr>
            <a:spLocks noGrp="1"/>
          </p:cNvSpPr>
          <p:nvPr>
            <p:ph type="ftr" sz="quarter" idx="11"/>
          </p:nvPr>
        </p:nvSpPr>
        <p:spPr/>
        <p:txBody>
          <a:bodyPr/>
          <a:lstStyle>
            <a:extLst/>
          </a:lstStyle>
          <a:p>
            <a:endParaRPr lang="es-MX"/>
          </a:p>
        </p:txBody>
      </p:sp>
      <p:sp>
        <p:nvSpPr>
          <p:cNvPr id="6" name="5 Marcador de número de diapositiva"/>
          <p:cNvSpPr>
            <a:spLocks noGrp="1"/>
          </p:cNvSpPr>
          <p:nvPr>
            <p:ph type="sldNum" sz="quarter" idx="12"/>
          </p:nvPr>
        </p:nvSpPr>
        <p:spPr/>
        <p:txBody>
          <a:bodyPr/>
          <a:lstStyle>
            <a:extLst/>
          </a:lstStyle>
          <a:p>
            <a:fld id="{7EFC2624-340B-4469-B858-3F186600AC3C}" type="slidenum">
              <a:rPr lang="es-MX" smtClean="0"/>
              <a:pPr/>
              <a:t>‹Nº›</a:t>
            </a:fld>
            <a:endParaRPr lang="es-MX"/>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14" name="13 Forma libre"/>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5" name="14 Forma libre"/>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3" name="12 Forma libre"/>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6" name="15 Forma libre"/>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7" name="16 Forma libre"/>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8" name="17 Forma libre"/>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9" name="18 Forma libre"/>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0" name="19 Forma libre"/>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1" name="20 Forma libre"/>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2" name="21 Forma libre"/>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3" name="22 Forma libre"/>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4" name="23 Forma libre"/>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5" name="24 Forma libre"/>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6" name="25 Forma libre"/>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7" name="26 Forma libre"/>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3" name="2 Marcador de texto"/>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p:txBody>
          <a:bodyPr/>
          <a:lstStyle>
            <a:extLst/>
          </a:lstStyle>
          <a:p>
            <a:fld id="{ADE70A72-6E0A-4063-BBFE-1B00EF28A573}" type="datetimeFigureOut">
              <a:rPr lang="es-MX" smtClean="0"/>
              <a:pPr/>
              <a:t>03/01/2017</a:t>
            </a:fld>
            <a:endParaRPr lang="es-MX"/>
          </a:p>
        </p:txBody>
      </p:sp>
      <p:sp>
        <p:nvSpPr>
          <p:cNvPr id="5" name="4 Marcador de pie de página"/>
          <p:cNvSpPr>
            <a:spLocks noGrp="1"/>
          </p:cNvSpPr>
          <p:nvPr>
            <p:ph type="ftr" sz="quarter" idx="11"/>
          </p:nvPr>
        </p:nvSpPr>
        <p:spPr/>
        <p:txBody>
          <a:bodyPr/>
          <a:lstStyle>
            <a:extLst/>
          </a:lstStyle>
          <a:p>
            <a:endParaRPr lang="es-MX"/>
          </a:p>
        </p:txBody>
      </p:sp>
      <p:sp>
        <p:nvSpPr>
          <p:cNvPr id="6" name="5 Marcador de número de diapositiva"/>
          <p:cNvSpPr>
            <a:spLocks noGrp="1"/>
          </p:cNvSpPr>
          <p:nvPr>
            <p:ph type="sldNum" sz="quarter" idx="12"/>
          </p:nvPr>
        </p:nvSpPr>
        <p:spPr/>
        <p:txBody>
          <a:bodyPr/>
          <a:lstStyle>
            <a:extLst/>
          </a:lstStyle>
          <a:p>
            <a:fld id="{7EFC2624-340B-4469-B858-3F186600AC3C}" type="slidenum">
              <a:rPr lang="es-MX" smtClean="0"/>
              <a:pPr/>
              <a:t>‹Nº›</a:t>
            </a:fld>
            <a:endParaRPr lang="es-MX"/>
          </a:p>
        </p:txBody>
      </p:sp>
      <p:sp>
        <p:nvSpPr>
          <p:cNvPr id="7" name="6 Rectángulo"/>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1 Título"/>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es-ES" smtClean="0"/>
              <a:t>Haga clic para modificar el estilo de título del patrón</a:t>
            </a:r>
            <a:endParaRPr kumimoji="0" lang="en-US"/>
          </a:p>
        </p:txBody>
      </p:sp>
      <p:sp>
        <p:nvSpPr>
          <p:cNvPr id="8" name="7 Rectángulo"/>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8 Rectángulo"/>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9 Rectángulo"/>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10 Rectángulo"/>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11 Rectángulo"/>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512064"/>
            <a:ext cx="8229600" cy="914400"/>
          </a:xfrm>
        </p:spPr>
        <p:txBody>
          <a:bodyPr/>
          <a:lstStyle>
            <a:extLst/>
          </a:lstStyle>
          <a:p>
            <a:r>
              <a:rPr kumimoji="0" lang="es-ES" smtClean="0"/>
              <a:t>Haga clic para modificar el estilo de título del patrón</a:t>
            </a:r>
            <a:endParaRPr kumimoji="0" lang="en-US"/>
          </a:p>
        </p:txBody>
      </p:sp>
      <p:sp>
        <p:nvSpPr>
          <p:cNvPr id="3" name="2 Marcador de contenido"/>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extLst/>
          </a:lstStyle>
          <a:p>
            <a:fld id="{ADE70A72-6E0A-4063-BBFE-1B00EF28A573}" type="datetimeFigureOut">
              <a:rPr lang="es-MX" smtClean="0"/>
              <a:pPr/>
              <a:t>03/01/2017</a:t>
            </a:fld>
            <a:endParaRPr lang="es-MX"/>
          </a:p>
        </p:txBody>
      </p:sp>
      <p:sp>
        <p:nvSpPr>
          <p:cNvPr id="6" name="5 Marcador de pie de página"/>
          <p:cNvSpPr>
            <a:spLocks noGrp="1"/>
          </p:cNvSpPr>
          <p:nvPr>
            <p:ph type="ftr" sz="quarter" idx="11"/>
          </p:nvPr>
        </p:nvSpPr>
        <p:spPr/>
        <p:txBody>
          <a:bodyPr/>
          <a:lstStyle>
            <a:extLst/>
          </a:lstStyle>
          <a:p>
            <a:endParaRPr lang="es-MX"/>
          </a:p>
        </p:txBody>
      </p:sp>
      <p:sp>
        <p:nvSpPr>
          <p:cNvPr id="7" name="6 Marcador de número de diapositiva"/>
          <p:cNvSpPr>
            <a:spLocks noGrp="1"/>
          </p:cNvSpPr>
          <p:nvPr>
            <p:ph type="sldNum" sz="quarter" idx="12"/>
          </p:nvPr>
        </p:nvSpPr>
        <p:spPr/>
        <p:txBody>
          <a:bodyPr/>
          <a:lstStyle>
            <a:extLst/>
          </a:lstStyle>
          <a:p>
            <a:fld id="{7EFC2624-340B-4469-B858-3F186600AC3C}" type="slidenum">
              <a:rPr lang="es-MX" smtClean="0"/>
              <a:pPr/>
              <a:t>‹Nº›</a:t>
            </a:fld>
            <a:endParaRPr lang="es-MX"/>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5" name="24 Rectángulo"/>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1 Título"/>
          <p:cNvSpPr>
            <a:spLocks noGrp="1"/>
          </p:cNvSpPr>
          <p:nvPr>
            <p:ph type="title"/>
          </p:nvPr>
        </p:nvSpPr>
        <p:spPr>
          <a:xfrm>
            <a:off x="504824" y="512064"/>
            <a:ext cx="7772400" cy="914400"/>
          </a:xfrm>
        </p:spPr>
        <p:txBody>
          <a:bodyPr anchor="t"/>
          <a:lstStyle>
            <a:lvl1pPr>
              <a:defRPr sz="4000"/>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smtClean="0"/>
              <a:t>Haga clic para modificar el estilo de texto del patrón</a:t>
            </a:r>
          </a:p>
        </p:txBody>
      </p:sp>
      <p:sp>
        <p:nvSpPr>
          <p:cNvPr id="5" name="4 Marcador de contenido"/>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5 Marcador de contenido"/>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0"/>
          </p:nvPr>
        </p:nvSpPr>
        <p:spPr/>
        <p:txBody>
          <a:bodyPr/>
          <a:lstStyle>
            <a:extLst/>
          </a:lstStyle>
          <a:p>
            <a:fld id="{ADE70A72-6E0A-4063-BBFE-1B00EF28A573}" type="datetimeFigureOut">
              <a:rPr lang="es-MX" smtClean="0"/>
              <a:pPr/>
              <a:t>03/01/2017</a:t>
            </a:fld>
            <a:endParaRPr lang="es-MX"/>
          </a:p>
        </p:txBody>
      </p:sp>
      <p:sp>
        <p:nvSpPr>
          <p:cNvPr id="8" name="7 Marcador de pie de página"/>
          <p:cNvSpPr>
            <a:spLocks noGrp="1"/>
          </p:cNvSpPr>
          <p:nvPr>
            <p:ph type="ftr" sz="quarter" idx="11"/>
          </p:nvPr>
        </p:nvSpPr>
        <p:spPr/>
        <p:txBody>
          <a:bodyPr/>
          <a:lstStyle>
            <a:extLst/>
          </a:lstStyle>
          <a:p>
            <a:endParaRPr lang="es-MX"/>
          </a:p>
        </p:txBody>
      </p:sp>
      <p:sp>
        <p:nvSpPr>
          <p:cNvPr id="9" name="8 Marcador de número de diapositiva"/>
          <p:cNvSpPr>
            <a:spLocks noGrp="1"/>
          </p:cNvSpPr>
          <p:nvPr>
            <p:ph type="sldNum" sz="quarter" idx="12"/>
          </p:nvPr>
        </p:nvSpPr>
        <p:spPr/>
        <p:txBody>
          <a:bodyPr/>
          <a:lstStyle>
            <a:extLst/>
          </a:lstStyle>
          <a:p>
            <a:fld id="{7EFC2624-340B-4469-B858-3F186600AC3C}" type="slidenum">
              <a:rPr lang="es-MX" smtClean="0"/>
              <a:pPr/>
              <a:t>‹Nº›</a:t>
            </a:fld>
            <a:endParaRPr lang="es-MX"/>
          </a:p>
        </p:txBody>
      </p:sp>
      <p:sp>
        <p:nvSpPr>
          <p:cNvPr id="16" name="15 Rectángulo"/>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7" name="16 Rectángulo"/>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8" name="17 Rectángulo"/>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9" name="18 Rectángulo"/>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0" name="19 Rectángulo"/>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1" name="20 Rectángulo"/>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21 Rectángulo"/>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9" name="28 Rectángulo"/>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0" name="29 Rectángulo"/>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914400" y="512064"/>
            <a:ext cx="7772400" cy="914400"/>
          </a:xfrm>
        </p:spPr>
        <p:txBody>
          <a:bodyPr/>
          <a:lstStyle>
            <a:lvl1pPr>
              <a:defRPr sz="4000" cap="none" baseline="0"/>
            </a:lvl1pPr>
            <a:extLst/>
          </a:lstStyle>
          <a:p>
            <a:r>
              <a:rPr kumimoji="0" lang="es-ES" smtClean="0"/>
              <a:t>Haga clic para modificar el estilo de título del patrón</a:t>
            </a:r>
            <a:endParaRPr kumimoji="0" lang="en-US"/>
          </a:p>
        </p:txBody>
      </p:sp>
      <p:sp>
        <p:nvSpPr>
          <p:cNvPr id="3" name="2 Marcador de fecha"/>
          <p:cNvSpPr>
            <a:spLocks noGrp="1"/>
          </p:cNvSpPr>
          <p:nvPr>
            <p:ph type="dt" sz="half" idx="10"/>
          </p:nvPr>
        </p:nvSpPr>
        <p:spPr/>
        <p:txBody>
          <a:bodyPr/>
          <a:lstStyle>
            <a:extLst/>
          </a:lstStyle>
          <a:p>
            <a:fld id="{ADE70A72-6E0A-4063-BBFE-1B00EF28A573}" type="datetimeFigureOut">
              <a:rPr lang="es-MX" smtClean="0"/>
              <a:pPr/>
              <a:t>03/01/2017</a:t>
            </a:fld>
            <a:endParaRPr lang="es-MX"/>
          </a:p>
        </p:txBody>
      </p:sp>
      <p:sp>
        <p:nvSpPr>
          <p:cNvPr id="4" name="3 Marcador de pie de página"/>
          <p:cNvSpPr>
            <a:spLocks noGrp="1"/>
          </p:cNvSpPr>
          <p:nvPr>
            <p:ph type="ftr" sz="quarter" idx="11"/>
          </p:nvPr>
        </p:nvSpPr>
        <p:spPr/>
        <p:txBody>
          <a:bodyPr/>
          <a:lstStyle>
            <a:extLst/>
          </a:lstStyle>
          <a:p>
            <a:endParaRPr lang="es-MX"/>
          </a:p>
        </p:txBody>
      </p:sp>
      <p:sp>
        <p:nvSpPr>
          <p:cNvPr id="5" name="4 Marcador de número de diapositiva"/>
          <p:cNvSpPr>
            <a:spLocks noGrp="1"/>
          </p:cNvSpPr>
          <p:nvPr>
            <p:ph type="sldNum" sz="quarter" idx="12"/>
          </p:nvPr>
        </p:nvSpPr>
        <p:spPr/>
        <p:txBody>
          <a:bodyPr/>
          <a:lstStyle>
            <a:extLst/>
          </a:lstStyle>
          <a:p>
            <a:fld id="{7EFC2624-340B-4469-B858-3F186600AC3C}" type="slidenum">
              <a:rPr lang="es-MX" smtClean="0"/>
              <a:pPr/>
              <a:t>‹Nº›</a:t>
            </a:fld>
            <a:endParaRPr lang="es-MX"/>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extLst/>
          </a:lstStyle>
          <a:p>
            <a:fld id="{ADE70A72-6E0A-4063-BBFE-1B00EF28A573}" type="datetimeFigureOut">
              <a:rPr lang="es-MX" smtClean="0"/>
              <a:pPr/>
              <a:t>03/01/2017</a:t>
            </a:fld>
            <a:endParaRPr lang="es-MX"/>
          </a:p>
        </p:txBody>
      </p:sp>
      <p:sp>
        <p:nvSpPr>
          <p:cNvPr id="3" name="2 Marcador de pie de página"/>
          <p:cNvSpPr>
            <a:spLocks noGrp="1"/>
          </p:cNvSpPr>
          <p:nvPr>
            <p:ph type="ftr" sz="quarter" idx="11"/>
          </p:nvPr>
        </p:nvSpPr>
        <p:spPr/>
        <p:txBody>
          <a:bodyPr/>
          <a:lstStyle>
            <a:extLst/>
          </a:lstStyle>
          <a:p>
            <a:endParaRPr lang="es-MX"/>
          </a:p>
        </p:txBody>
      </p:sp>
      <p:sp>
        <p:nvSpPr>
          <p:cNvPr id="4" name="3 Marcador de número de diapositiva"/>
          <p:cNvSpPr>
            <a:spLocks noGrp="1"/>
          </p:cNvSpPr>
          <p:nvPr>
            <p:ph type="sldNum" sz="quarter" idx="12"/>
          </p:nvPr>
        </p:nvSpPr>
        <p:spPr/>
        <p:txBody>
          <a:bodyPr/>
          <a:lstStyle>
            <a:extLst/>
          </a:lstStyle>
          <a:p>
            <a:fld id="{7EFC2624-340B-4469-B858-3F186600AC3C}" type="slidenum">
              <a:rPr lang="es-MX" smtClean="0"/>
              <a:pPr/>
              <a:t>‹Nº›</a:t>
            </a:fld>
            <a:endParaRPr lang="es-MX"/>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85800" y="273050"/>
            <a:ext cx="8229600" cy="1162050"/>
          </a:xfrm>
        </p:spPr>
        <p:txBody>
          <a:bodyPr anchor="ctr"/>
          <a:lstStyle>
            <a:lvl1pPr algn="l">
              <a:buNone/>
              <a:defRPr sz="3600" b="0"/>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s-ES" smtClean="0"/>
              <a:t>Haga clic para modificar el estilo de texto del patrón</a:t>
            </a:r>
          </a:p>
        </p:txBody>
      </p:sp>
      <p:sp>
        <p:nvSpPr>
          <p:cNvPr id="4" name="3 Marcador de contenido"/>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extLst/>
          </a:lstStyle>
          <a:p>
            <a:fld id="{ADE70A72-6E0A-4063-BBFE-1B00EF28A573}" type="datetimeFigureOut">
              <a:rPr lang="es-MX" smtClean="0"/>
              <a:pPr/>
              <a:t>03/01/2017</a:t>
            </a:fld>
            <a:endParaRPr lang="es-MX"/>
          </a:p>
        </p:txBody>
      </p:sp>
      <p:sp>
        <p:nvSpPr>
          <p:cNvPr id="6" name="5 Marcador de pie de página"/>
          <p:cNvSpPr>
            <a:spLocks noGrp="1"/>
          </p:cNvSpPr>
          <p:nvPr>
            <p:ph type="ftr" sz="quarter" idx="11"/>
          </p:nvPr>
        </p:nvSpPr>
        <p:spPr/>
        <p:txBody>
          <a:bodyPr/>
          <a:lstStyle>
            <a:extLst/>
          </a:lstStyle>
          <a:p>
            <a:endParaRPr lang="es-MX"/>
          </a:p>
        </p:txBody>
      </p:sp>
      <p:sp>
        <p:nvSpPr>
          <p:cNvPr id="7" name="6 Marcador de número de diapositiva"/>
          <p:cNvSpPr>
            <a:spLocks noGrp="1"/>
          </p:cNvSpPr>
          <p:nvPr>
            <p:ph type="sldNum" sz="quarter" idx="12"/>
          </p:nvPr>
        </p:nvSpPr>
        <p:spPr/>
        <p:txBody>
          <a:bodyPr/>
          <a:lstStyle>
            <a:extLst/>
          </a:lstStyle>
          <a:p>
            <a:fld id="{7EFC2624-340B-4469-B858-3F186600AC3C}" type="slidenum">
              <a:rPr lang="es-MX" smtClean="0"/>
              <a:pPr/>
              <a:t>‹Nº›</a:t>
            </a:fld>
            <a:endParaRPr lang="es-MX"/>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8" name="7 Rectángulo"/>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cxnSp>
        <p:nvCxnSpPr>
          <p:cNvPr id="9" name="8 Conector recto"/>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9 Grupo"/>
          <p:cNvGrpSpPr/>
          <p:nvPr/>
        </p:nvGrpSpPr>
        <p:grpSpPr>
          <a:xfrm rot="5400000">
            <a:off x="8514581" y="1219200"/>
            <a:ext cx="132763" cy="128466"/>
            <a:chOff x="6668087" y="1297746"/>
            <a:chExt cx="161840" cy="156602"/>
          </a:xfrm>
        </p:grpSpPr>
        <p:cxnSp>
          <p:nvCxnSpPr>
            <p:cNvPr id="15" name="14 Conector recto"/>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15 Conector recto"/>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16 Conector recto"/>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1 Título"/>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es-ES" smtClean="0"/>
              <a:t>Haga clic para modificar el estilo de título del patrón</a:t>
            </a:r>
            <a:endParaRPr kumimoji="0" lang="en-US"/>
          </a:p>
        </p:txBody>
      </p:sp>
      <p:sp>
        <p:nvSpPr>
          <p:cNvPr id="3" name="2 Marcador de posición de imagen"/>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es-ES" smtClean="0"/>
              <a:t>Haga clic en el icono para agregar una imagen</a:t>
            </a:r>
            <a:endParaRPr kumimoji="0" lang="en-US"/>
          </a:p>
        </p:txBody>
      </p:sp>
      <p:sp>
        <p:nvSpPr>
          <p:cNvPr id="4" name="3 Marcador de texto"/>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s-ES" smtClean="0"/>
              <a:t>Haga clic para modificar el estilo de texto del patrón</a:t>
            </a:r>
          </a:p>
        </p:txBody>
      </p:sp>
      <p:grpSp>
        <p:nvGrpSpPr>
          <p:cNvPr id="14" name="13 Grupo"/>
          <p:cNvGrpSpPr/>
          <p:nvPr/>
        </p:nvGrpSpPr>
        <p:grpSpPr>
          <a:xfrm rot="5400000">
            <a:off x="8666981" y="1371600"/>
            <a:ext cx="132763" cy="128466"/>
            <a:chOff x="6668087" y="1297746"/>
            <a:chExt cx="161840" cy="156602"/>
          </a:xfrm>
        </p:grpSpPr>
        <p:cxnSp>
          <p:nvCxnSpPr>
            <p:cNvPr id="11" name="10 Conector recto"/>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11 Conector recto"/>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12 Conector recto"/>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17 Grupo"/>
          <p:cNvGrpSpPr/>
          <p:nvPr/>
        </p:nvGrpSpPr>
        <p:grpSpPr>
          <a:xfrm rot="5400000">
            <a:off x="8320088" y="1474763"/>
            <a:ext cx="132763" cy="128466"/>
            <a:chOff x="6668087" y="1297746"/>
            <a:chExt cx="161840" cy="156602"/>
          </a:xfrm>
        </p:grpSpPr>
        <p:cxnSp>
          <p:nvCxnSpPr>
            <p:cNvPr id="19" name="18 Conector recto"/>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19 Conector recto"/>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20 Conector recto"/>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4 Marcador de fecha"/>
          <p:cNvSpPr>
            <a:spLocks noGrp="1"/>
          </p:cNvSpPr>
          <p:nvPr>
            <p:ph type="dt" sz="half" idx="10"/>
          </p:nvPr>
        </p:nvSpPr>
        <p:spPr>
          <a:xfrm>
            <a:off x="6477000" y="55499"/>
            <a:ext cx="2133600" cy="365125"/>
          </a:xfrm>
        </p:spPr>
        <p:txBody>
          <a:bodyPr/>
          <a:lstStyle>
            <a:extLst/>
          </a:lstStyle>
          <a:p>
            <a:fld id="{ADE70A72-6E0A-4063-BBFE-1B00EF28A573}" type="datetimeFigureOut">
              <a:rPr lang="es-MX" smtClean="0"/>
              <a:pPr/>
              <a:t>03/01/2017</a:t>
            </a:fld>
            <a:endParaRPr lang="es-MX"/>
          </a:p>
        </p:txBody>
      </p:sp>
      <p:sp>
        <p:nvSpPr>
          <p:cNvPr id="6" name="5 Marcador de pie de página"/>
          <p:cNvSpPr>
            <a:spLocks noGrp="1"/>
          </p:cNvSpPr>
          <p:nvPr>
            <p:ph type="ftr" sz="quarter" idx="11"/>
          </p:nvPr>
        </p:nvSpPr>
        <p:spPr>
          <a:xfrm>
            <a:off x="914400" y="55499"/>
            <a:ext cx="5562600" cy="365125"/>
          </a:xfrm>
        </p:spPr>
        <p:txBody>
          <a:bodyPr/>
          <a:lstStyle>
            <a:extLst/>
          </a:lstStyle>
          <a:p>
            <a:endParaRPr lang="es-MX"/>
          </a:p>
        </p:txBody>
      </p:sp>
      <p:sp>
        <p:nvSpPr>
          <p:cNvPr id="7" name="6 Marcador de número de diapositiva"/>
          <p:cNvSpPr>
            <a:spLocks noGrp="1"/>
          </p:cNvSpPr>
          <p:nvPr>
            <p:ph type="sldNum" sz="quarter" idx="12"/>
          </p:nvPr>
        </p:nvSpPr>
        <p:spPr>
          <a:xfrm>
            <a:off x="8610600" y="55499"/>
            <a:ext cx="457200" cy="365125"/>
          </a:xfrm>
        </p:spPr>
        <p:txBody>
          <a:bodyPr/>
          <a:lstStyle>
            <a:extLst/>
          </a:lstStyle>
          <a:p>
            <a:fld id="{7EFC2624-340B-4469-B858-3F186600AC3C}" type="slidenum">
              <a:rPr lang="es-MX" smtClean="0"/>
              <a:pPr/>
              <a:t>‹Nº›</a:t>
            </a:fld>
            <a:endParaRPr lang="es-MX"/>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6 Rectángulo"/>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7 Rectángulo"/>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8 Rectángulo"/>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9 Rectángulo"/>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10 Rectángulo"/>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11 Rectángulo"/>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5" name="14 Rectángulo"/>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6" name="15 Rectángulo"/>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7" name="16 Rectángulo"/>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21 Marcador de título"/>
          <p:cNvSpPr>
            <a:spLocks noGrp="1"/>
          </p:cNvSpPr>
          <p:nvPr>
            <p:ph type="title"/>
          </p:nvPr>
        </p:nvSpPr>
        <p:spPr>
          <a:xfrm>
            <a:off x="914400" y="512064"/>
            <a:ext cx="7772400" cy="914400"/>
          </a:xfrm>
          <a:prstGeom prst="rect">
            <a:avLst/>
          </a:prstGeom>
        </p:spPr>
        <p:txBody>
          <a:bodyPr vert="horz" anchor="t">
            <a:noAutofit/>
          </a:bodyPr>
          <a:lstStyle>
            <a:extLst/>
          </a:lstStyle>
          <a:p>
            <a:r>
              <a:rPr kumimoji="0" lang="es-ES" smtClean="0"/>
              <a:t>Haga clic para modificar el estilo de título del patrón</a:t>
            </a:r>
            <a:endParaRPr kumimoji="0" lang="en-US"/>
          </a:p>
        </p:txBody>
      </p:sp>
      <p:sp>
        <p:nvSpPr>
          <p:cNvPr id="13" name="12 Marcador de texto"/>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4" name="13 Marcador de fecha"/>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fld id="{ADE70A72-6E0A-4063-BBFE-1B00EF28A573}" type="datetimeFigureOut">
              <a:rPr lang="es-MX" smtClean="0"/>
              <a:pPr/>
              <a:t>03/01/2017</a:t>
            </a:fld>
            <a:endParaRPr lang="es-MX"/>
          </a:p>
        </p:txBody>
      </p:sp>
      <p:sp>
        <p:nvSpPr>
          <p:cNvPr id="3" name="2 Marcador de pie de página"/>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es-MX"/>
          </a:p>
        </p:txBody>
      </p:sp>
      <p:sp>
        <p:nvSpPr>
          <p:cNvPr id="23" name="22 Marcador de número de diapositiva"/>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fld id="{7EFC2624-340B-4469-B858-3F186600AC3C}" type="slidenum">
              <a:rPr lang="es-MX" smtClean="0"/>
              <a:pPr/>
              <a:t>‹Nº›</a:t>
            </a:fld>
            <a:endParaRPr lang="es-MX"/>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jp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33.jpg"/><Relationship Id="rId7" Type="http://schemas.openxmlformats.org/officeDocument/2006/relationships/image" Target="../media/image37.jpg"/><Relationship Id="rId2" Type="http://schemas.openxmlformats.org/officeDocument/2006/relationships/image" Target="../media/image32.jpg"/><Relationship Id="rId1" Type="http://schemas.openxmlformats.org/officeDocument/2006/relationships/slideLayout" Target="../slideLayouts/slideLayout7.xml"/><Relationship Id="rId6" Type="http://schemas.openxmlformats.org/officeDocument/2006/relationships/image" Target="../media/image36.jpg"/><Relationship Id="rId5" Type="http://schemas.openxmlformats.org/officeDocument/2006/relationships/image" Target="../media/image35.png"/><Relationship Id="rId10" Type="http://schemas.openxmlformats.org/officeDocument/2006/relationships/image" Target="../media/image40.jpg"/><Relationship Id="rId4" Type="http://schemas.openxmlformats.org/officeDocument/2006/relationships/image" Target="../media/image34.jpg"/><Relationship Id="rId9" Type="http://schemas.openxmlformats.org/officeDocument/2006/relationships/image" Target="../media/image39.jpeg"/></Relationships>
</file>

<file path=ppt/slides/_rels/slide1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7.xml"/><Relationship Id="rId5" Type="http://schemas.openxmlformats.org/officeDocument/2006/relationships/image" Target="../media/image44.jpg"/><Relationship Id="rId4" Type="http://schemas.openxmlformats.org/officeDocument/2006/relationships/image" Target="../media/image43.jpg"/></Relationships>
</file>

<file path=ppt/slides/_rels/slide1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23.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g"/><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g"/><Relationship Id="rId4" Type="http://schemas.openxmlformats.org/officeDocument/2006/relationships/image" Target="../media/image54.jpg"/></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g"/><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jpg"/><Relationship Id="rId4" Type="http://schemas.openxmlformats.org/officeDocument/2006/relationships/image" Target="../media/image59.jpg"/></Relationships>
</file>

<file path=ppt/slides/_rels/slide26.xml.rels><?xml version="1.0" encoding="UTF-8" standalone="yes"?>
<Relationships xmlns="http://schemas.openxmlformats.org/package/2006/relationships"><Relationship Id="rId8" Type="http://schemas.openxmlformats.org/officeDocument/2006/relationships/image" Target="../media/image68.jpg"/><Relationship Id="rId3" Type="http://schemas.openxmlformats.org/officeDocument/2006/relationships/image" Target="../media/image63.jpeg"/><Relationship Id="rId7" Type="http://schemas.openxmlformats.org/officeDocument/2006/relationships/image" Target="../media/image67.jpg"/><Relationship Id="rId2" Type="http://schemas.openxmlformats.org/officeDocument/2006/relationships/image" Target="../media/image62.jpg"/><Relationship Id="rId1" Type="http://schemas.openxmlformats.org/officeDocument/2006/relationships/slideLayout" Target="../slideLayouts/slideLayout7.xml"/><Relationship Id="rId6" Type="http://schemas.openxmlformats.org/officeDocument/2006/relationships/image" Target="../media/image66.jpg"/><Relationship Id="rId5" Type="http://schemas.openxmlformats.org/officeDocument/2006/relationships/image" Target="../media/image65.jpg"/><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jpg"/><Relationship Id="rId7" Type="http://schemas.openxmlformats.org/officeDocument/2006/relationships/image" Target="../media/image74.jpe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73.jpg"/><Relationship Id="rId5" Type="http://schemas.openxmlformats.org/officeDocument/2006/relationships/image" Target="../media/image72.png"/><Relationship Id="rId4" Type="http://schemas.openxmlformats.org/officeDocument/2006/relationships/image" Target="../media/image71.png"/></Relationships>
</file>

<file path=ppt/slides/_rels/slide28.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7.xml"/><Relationship Id="rId6" Type="http://schemas.openxmlformats.org/officeDocument/2006/relationships/image" Target="../media/image80.jpg"/><Relationship Id="rId5" Type="http://schemas.openxmlformats.org/officeDocument/2006/relationships/image" Target="../media/image79.jpg"/><Relationship Id="rId4" Type="http://schemas.openxmlformats.org/officeDocument/2006/relationships/image" Target="../media/image78.jpg"/></Relationships>
</file>

<file path=ppt/slides/_rels/slide29.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971600" y="1412776"/>
            <a:ext cx="7772400" cy="4104456"/>
          </a:xfrm>
        </p:spPr>
        <p:txBody>
          <a:bodyPr/>
          <a:lstStyle/>
          <a:p>
            <a:pPr algn="ctr"/>
            <a:r>
              <a:rPr lang="es-MX" sz="4400" b="0" dirty="0">
                <a:ln>
                  <a:solidFill>
                    <a:schemeClr val="accent1"/>
                  </a:solidFill>
                </a:ln>
                <a:effectLst>
                  <a:innerShdw blurRad="63500" dist="50800" dir="13500000">
                    <a:prstClr val="black">
                      <a:alpha val="50000"/>
                    </a:prstClr>
                  </a:innerShdw>
                </a:effectLst>
                <a:latin typeface="Arial Rounded MT Bold" panose="020F0704030504030204" pitchFamily="34" charset="0"/>
              </a:rPr>
              <a:t>DOS FORMAS DE MIRAR A LA NATURALEZA: LA DEL PATRIARCADO CON SU LENTE CAPITALISTA Y LA MIRADA MUY OTRA DE LOS PUEBLOS.</a:t>
            </a:r>
          </a:p>
        </p:txBody>
      </p:sp>
      <p:sp>
        <p:nvSpPr>
          <p:cNvPr id="3" name="2 Subtítulo"/>
          <p:cNvSpPr>
            <a:spLocks noGrp="1"/>
          </p:cNvSpPr>
          <p:nvPr>
            <p:ph type="subTitle" idx="1"/>
          </p:nvPr>
        </p:nvSpPr>
        <p:spPr>
          <a:xfrm>
            <a:off x="827584" y="5589240"/>
            <a:ext cx="7772400" cy="932696"/>
          </a:xfrm>
        </p:spPr>
        <p:txBody>
          <a:bodyPr/>
          <a:lstStyle/>
          <a:p>
            <a:r>
              <a:rPr lang="es-MX" dirty="0" smtClean="0"/>
              <a:t>MARTHA PATRICIA MORA FLORES (alumna de la escuelita zapatista)</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4077072"/>
            <a:ext cx="3959266" cy="2539277"/>
          </a:xfrm>
          <a:prstGeom prst="rect">
            <a:avLst/>
          </a:prstGeom>
        </p:spPr>
      </p:pic>
      <p:sp>
        <p:nvSpPr>
          <p:cNvPr id="4" name="CuadroTexto 3"/>
          <p:cNvSpPr txBox="1"/>
          <p:nvPr/>
        </p:nvSpPr>
        <p:spPr>
          <a:xfrm>
            <a:off x="4477895" y="6247017"/>
            <a:ext cx="4114973" cy="369332"/>
          </a:xfrm>
          <a:prstGeom prst="rect">
            <a:avLst/>
          </a:prstGeom>
          <a:noFill/>
        </p:spPr>
        <p:txBody>
          <a:bodyPr wrap="none" rtlCol="0">
            <a:spAutoFit/>
          </a:bodyPr>
          <a:lstStyle/>
          <a:p>
            <a:r>
              <a:rPr lang="es-MX" dirty="0" smtClean="0"/>
              <a:t>Tu debes tener un certificado  </a:t>
            </a:r>
            <a:r>
              <a:rPr lang="es-MX" dirty="0" err="1" smtClean="0"/>
              <a:t>eugénesico</a:t>
            </a:r>
            <a:endParaRPr lang="es-MX" dirty="0"/>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4723" y="529961"/>
            <a:ext cx="2088232" cy="3014015"/>
          </a:xfrm>
          <a:prstGeom prst="rect">
            <a:avLst/>
          </a:prstGeom>
        </p:spPr>
      </p:pic>
      <p:sp>
        <p:nvSpPr>
          <p:cNvPr id="5" name="CuadroTexto 4"/>
          <p:cNvSpPr txBox="1"/>
          <p:nvPr/>
        </p:nvSpPr>
        <p:spPr>
          <a:xfrm>
            <a:off x="5624811" y="3753906"/>
            <a:ext cx="2968057" cy="646331"/>
          </a:xfrm>
          <a:prstGeom prst="rect">
            <a:avLst/>
          </a:prstGeom>
          <a:noFill/>
        </p:spPr>
        <p:txBody>
          <a:bodyPr wrap="none" rtlCol="0">
            <a:spAutoFit/>
          </a:bodyPr>
          <a:lstStyle/>
          <a:p>
            <a:r>
              <a:rPr lang="es-MX" dirty="0" smtClean="0"/>
              <a:t>Diosa de las serpientes, Creta</a:t>
            </a:r>
          </a:p>
          <a:p>
            <a:r>
              <a:rPr lang="es-MX" dirty="0" smtClean="0"/>
              <a:t>Cultura </a:t>
            </a:r>
            <a:r>
              <a:rPr lang="es-MX" dirty="0" err="1" smtClean="0"/>
              <a:t>minóica</a:t>
            </a:r>
            <a:r>
              <a:rPr lang="es-MX" dirty="0" smtClean="0"/>
              <a:t> </a:t>
            </a:r>
            <a:endParaRPr lang="es-MX" dirty="0"/>
          </a:p>
        </p:txBody>
      </p:sp>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584" y="529961"/>
            <a:ext cx="3790950" cy="2838450"/>
          </a:xfrm>
          <a:prstGeom prst="rect">
            <a:avLst/>
          </a:prstGeom>
        </p:spPr>
      </p:pic>
    </p:spTree>
    <p:extLst>
      <p:ext uri="{BB962C8B-B14F-4D97-AF65-F5344CB8AC3E}">
        <p14:creationId xmlns:p14="http://schemas.microsoft.com/office/powerpoint/2010/main" val="12085538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548680"/>
            <a:ext cx="3890514" cy="2555977"/>
          </a:xfrm>
          <a:prstGeom prst="rect">
            <a:avLst/>
          </a:prstGeom>
        </p:spPr>
      </p:pic>
      <p:pic>
        <p:nvPicPr>
          <p:cNvPr id="8" name="7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8" y="3340814"/>
            <a:ext cx="2592288" cy="3497589"/>
          </a:xfrm>
          <a:prstGeom prst="rect">
            <a:avLst/>
          </a:prstGeom>
        </p:spPr>
      </p:pic>
      <p:pic>
        <p:nvPicPr>
          <p:cNvPr id="10" name="Imagen 9"/>
          <p:cNvPicPr>
            <a:picLocks noChangeAspect="1"/>
          </p:cNvPicPr>
          <p:nvPr/>
        </p:nvPicPr>
        <p:blipFill>
          <a:blip r:embed="rId4"/>
          <a:stretch>
            <a:fillRect/>
          </a:stretch>
        </p:blipFill>
        <p:spPr>
          <a:xfrm>
            <a:off x="4410887" y="825868"/>
            <a:ext cx="4265569" cy="5627468"/>
          </a:xfrm>
          <a:prstGeom prst="rect">
            <a:avLst/>
          </a:prstGeom>
        </p:spPr>
      </p:pic>
    </p:spTree>
    <p:extLst>
      <p:ext uri="{BB962C8B-B14F-4D97-AF65-F5344CB8AC3E}">
        <p14:creationId xmlns:p14="http://schemas.microsoft.com/office/powerpoint/2010/main" val="31091909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395536" y="167048"/>
            <a:ext cx="2304256" cy="3374788"/>
          </a:xfrm>
          <a:prstGeom prst="rect">
            <a:avLst/>
          </a:prstGeom>
        </p:spPr>
      </p:pic>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8420" y="1096594"/>
            <a:ext cx="3315788" cy="4456419"/>
          </a:xfrm>
          <a:prstGeom prst="rect">
            <a:avLst/>
          </a:prstGeom>
        </p:spPr>
      </p:pic>
      <p:pic>
        <p:nvPicPr>
          <p:cNvPr id="2" name="Imagen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552" y="3781442"/>
            <a:ext cx="2160240" cy="2858164"/>
          </a:xfrm>
          <a:prstGeom prst="rect">
            <a:avLst/>
          </a:prstGeom>
        </p:spPr>
      </p:pic>
      <p:pic>
        <p:nvPicPr>
          <p:cNvPr id="3" name="Imagen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13606" y="167048"/>
            <a:ext cx="2366333" cy="3008453"/>
          </a:xfrm>
          <a:prstGeom prst="rect">
            <a:avLst/>
          </a:prstGeom>
        </p:spPr>
      </p:pic>
      <p:sp>
        <p:nvSpPr>
          <p:cNvPr id="6" name="CuadroTexto 5"/>
          <p:cNvSpPr txBox="1"/>
          <p:nvPr/>
        </p:nvSpPr>
        <p:spPr>
          <a:xfrm>
            <a:off x="2987299" y="5517232"/>
            <a:ext cx="5883342" cy="923330"/>
          </a:xfrm>
          <a:prstGeom prst="rect">
            <a:avLst/>
          </a:prstGeom>
          <a:noFill/>
        </p:spPr>
        <p:txBody>
          <a:bodyPr wrap="none" rtlCol="0">
            <a:spAutoFit/>
          </a:bodyPr>
          <a:lstStyle/>
          <a:p>
            <a:r>
              <a:rPr lang="es-MX" dirty="0" smtClean="0"/>
              <a:t>“La ecología es el estudio de todas las relaciones complejas</a:t>
            </a:r>
          </a:p>
          <a:p>
            <a:r>
              <a:rPr lang="es-MX" dirty="0" smtClean="0"/>
              <a:t> a las que Darwin se refería como las condiciones de la lucha </a:t>
            </a:r>
          </a:p>
          <a:p>
            <a:r>
              <a:rPr lang="es-MX" dirty="0" smtClean="0"/>
              <a:t>por la existencia” Haeckel, 1866</a:t>
            </a:r>
            <a:endParaRPr lang="es-MX" dirty="0"/>
          </a:p>
        </p:txBody>
      </p:sp>
    </p:spTree>
    <p:extLst>
      <p:ext uri="{BB962C8B-B14F-4D97-AF65-F5344CB8AC3E}">
        <p14:creationId xmlns:p14="http://schemas.microsoft.com/office/powerpoint/2010/main" val="15796088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332656"/>
            <a:ext cx="8874868" cy="2664296"/>
          </a:xfrm>
          <a:prstGeom prst="rect">
            <a:avLst/>
          </a:prstGeom>
        </p:spPr>
      </p:pic>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453" y="3284984"/>
            <a:ext cx="2232248" cy="3377743"/>
          </a:xfrm>
          <a:prstGeom prst="rect">
            <a:avLst/>
          </a:prstGeom>
        </p:spPr>
      </p:pic>
      <p:sp>
        <p:nvSpPr>
          <p:cNvPr id="9" name="Rectángulo 8"/>
          <p:cNvSpPr/>
          <p:nvPr/>
        </p:nvSpPr>
        <p:spPr>
          <a:xfrm>
            <a:off x="3275856" y="4085913"/>
            <a:ext cx="5184576" cy="2062103"/>
          </a:xfrm>
          <a:prstGeom prst="rect">
            <a:avLst/>
          </a:prstGeom>
        </p:spPr>
        <p:txBody>
          <a:bodyPr wrap="square">
            <a:spAutoFit/>
          </a:bodyPr>
          <a:lstStyle/>
          <a:p>
            <a:r>
              <a:rPr lang="es-MX" sz="3200" dirty="0"/>
              <a:t>“el ser humano es aquella parte de la naturaleza donde la Naturaleza cobra conciencia de sí misma”</a:t>
            </a:r>
          </a:p>
        </p:txBody>
      </p:sp>
    </p:spTree>
    <p:extLst>
      <p:ext uri="{BB962C8B-B14F-4D97-AF65-F5344CB8AC3E}">
        <p14:creationId xmlns:p14="http://schemas.microsoft.com/office/powerpoint/2010/main" val="14597611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323528" y="260648"/>
            <a:ext cx="2448272" cy="3765814"/>
          </a:xfrm>
          <a:prstGeom prst="rect">
            <a:avLst/>
          </a:prstGeom>
        </p:spPr>
      </p:pic>
      <p:sp>
        <p:nvSpPr>
          <p:cNvPr id="3" name="Rectángulo 2"/>
          <p:cNvSpPr/>
          <p:nvPr/>
        </p:nvSpPr>
        <p:spPr>
          <a:xfrm>
            <a:off x="2915816" y="836712"/>
            <a:ext cx="6120680" cy="1754326"/>
          </a:xfrm>
          <a:prstGeom prst="rect">
            <a:avLst/>
          </a:prstGeom>
        </p:spPr>
        <p:txBody>
          <a:bodyPr wrap="square">
            <a:spAutoFit/>
          </a:bodyPr>
          <a:lstStyle/>
          <a:p>
            <a:r>
              <a:rPr lang="es-MX" dirty="0"/>
              <a:t>"No escribo para aquellos que examinan rápidamente los libros nuevos, casi siempre con la intención de hallar en ellos sus ideas preconcebidas, sino para los pocos que leen, que meditan profundamente, que aman el estudio de la naturaleza y son capaces de sacrificar incluso sus propios intereses, por el conocimiento de una verdad nueva".  Lamarck.</a:t>
            </a:r>
          </a:p>
        </p:txBody>
      </p:sp>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0032" y="3933056"/>
            <a:ext cx="4051572" cy="2806089"/>
          </a:xfrm>
          <a:prstGeom prst="rect">
            <a:avLst/>
          </a:prstGeom>
        </p:spPr>
      </p:pic>
      <p:sp>
        <p:nvSpPr>
          <p:cNvPr id="7" name="Rectángulo 6"/>
          <p:cNvSpPr/>
          <p:nvPr/>
        </p:nvSpPr>
        <p:spPr>
          <a:xfrm>
            <a:off x="280494" y="5012934"/>
            <a:ext cx="4435522" cy="1477328"/>
          </a:xfrm>
          <a:prstGeom prst="rect">
            <a:avLst/>
          </a:prstGeom>
        </p:spPr>
        <p:txBody>
          <a:bodyPr wrap="square">
            <a:spAutoFit/>
          </a:bodyPr>
          <a:lstStyle/>
          <a:p>
            <a:r>
              <a:rPr lang="es-MX" dirty="0" smtClean="0"/>
              <a:t>No </a:t>
            </a:r>
            <a:r>
              <a:rPr lang="es-MX" dirty="0"/>
              <a:t>sólo los genes influyen en la genética sino que también lo hace el medio </a:t>
            </a:r>
            <a:r>
              <a:rPr lang="es-MX" dirty="0" smtClean="0"/>
              <a:t>ambiente</a:t>
            </a:r>
          </a:p>
          <a:p>
            <a:r>
              <a:rPr lang="es-MX" dirty="0" smtClean="0"/>
              <a:t>  (teoría </a:t>
            </a:r>
            <a:r>
              <a:rPr lang="es-MX" dirty="0" err="1" smtClean="0"/>
              <a:t>epigenética</a:t>
            </a:r>
            <a:r>
              <a:rPr lang="es-MX" dirty="0" smtClean="0"/>
              <a:t>)</a:t>
            </a:r>
          </a:p>
          <a:p>
            <a:endParaRPr lang="es-MX" dirty="0"/>
          </a:p>
          <a:p>
            <a:r>
              <a:rPr lang="es-MX" dirty="0" smtClean="0"/>
              <a:t>(hermanas gemelas: mismos genes )</a:t>
            </a:r>
            <a:endParaRPr lang="es-MX" dirty="0"/>
          </a:p>
        </p:txBody>
      </p:sp>
    </p:spTree>
    <p:extLst>
      <p:ext uri="{BB962C8B-B14F-4D97-AF65-F5344CB8AC3E}">
        <p14:creationId xmlns:p14="http://schemas.microsoft.com/office/powerpoint/2010/main" val="11921873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3603351" y="4077072"/>
            <a:ext cx="5540650" cy="2773675"/>
          </a:xfrm>
          <a:prstGeom prst="rect">
            <a:avLst/>
          </a:prstGeom>
        </p:spPr>
      </p:pic>
      <p:pic>
        <p:nvPicPr>
          <p:cNvPr id="3" name="Imagen 2"/>
          <p:cNvPicPr>
            <a:picLocks noChangeAspect="1"/>
          </p:cNvPicPr>
          <p:nvPr/>
        </p:nvPicPr>
        <p:blipFill>
          <a:blip r:embed="rId3"/>
          <a:stretch>
            <a:fillRect/>
          </a:stretch>
        </p:blipFill>
        <p:spPr>
          <a:xfrm>
            <a:off x="0" y="1465"/>
            <a:ext cx="3630052" cy="5155727"/>
          </a:xfrm>
          <a:prstGeom prst="rect">
            <a:avLst/>
          </a:prstGeom>
        </p:spPr>
      </p:pic>
      <p:sp>
        <p:nvSpPr>
          <p:cNvPr id="4" name="CuadroTexto 3"/>
          <p:cNvSpPr txBox="1"/>
          <p:nvPr/>
        </p:nvSpPr>
        <p:spPr>
          <a:xfrm>
            <a:off x="4283968" y="836712"/>
            <a:ext cx="4786375" cy="1754326"/>
          </a:xfrm>
          <a:prstGeom prst="rect">
            <a:avLst/>
          </a:prstGeom>
          <a:noFill/>
        </p:spPr>
        <p:txBody>
          <a:bodyPr wrap="none" rtlCol="0">
            <a:spAutoFit/>
          </a:bodyPr>
          <a:lstStyle/>
          <a:p>
            <a:r>
              <a:rPr lang="es-MX" dirty="0" smtClean="0"/>
              <a:t>“Se comprende  fácilmente que sin respeto, </a:t>
            </a:r>
          </a:p>
          <a:p>
            <a:r>
              <a:rPr lang="es-MX" dirty="0" smtClean="0"/>
              <a:t>simpatía y apoyo mutuo, la especie degenera.</a:t>
            </a:r>
          </a:p>
          <a:p>
            <a:r>
              <a:rPr lang="es-MX" dirty="0" smtClean="0"/>
              <a:t>Pero eso no importa a la clase directiva e inventa</a:t>
            </a:r>
          </a:p>
          <a:p>
            <a:r>
              <a:rPr lang="es-MX" dirty="0"/>
              <a:t>t</a:t>
            </a:r>
            <a:r>
              <a:rPr lang="es-MX" dirty="0" smtClean="0"/>
              <a:t>oda una ciencia para probar  lo contrario” </a:t>
            </a:r>
          </a:p>
          <a:p>
            <a:r>
              <a:rPr lang="es-MX" dirty="0" smtClean="0"/>
              <a:t>P. </a:t>
            </a:r>
            <a:r>
              <a:rPr lang="es-MX" dirty="0" err="1" smtClean="0"/>
              <a:t>Kropotkin</a:t>
            </a:r>
            <a:endParaRPr lang="es-MX" dirty="0" smtClean="0"/>
          </a:p>
          <a:p>
            <a:endParaRPr lang="es-MX" dirty="0"/>
          </a:p>
        </p:txBody>
      </p:sp>
    </p:spTree>
    <p:extLst>
      <p:ext uri="{BB962C8B-B14F-4D97-AF65-F5344CB8AC3E}">
        <p14:creationId xmlns:p14="http://schemas.microsoft.com/office/powerpoint/2010/main" val="36357270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482215" y="548680"/>
            <a:ext cx="6456224" cy="1944216"/>
          </a:xfrm>
          <a:prstGeom prst="rect">
            <a:avLst/>
          </a:prstGeom>
        </p:spPr>
      </p:pic>
      <p:pic>
        <p:nvPicPr>
          <p:cNvPr id="3" name="Imagen 2"/>
          <p:cNvPicPr>
            <a:picLocks noChangeAspect="1"/>
          </p:cNvPicPr>
          <p:nvPr/>
        </p:nvPicPr>
        <p:blipFill>
          <a:blip r:embed="rId3"/>
          <a:stretch>
            <a:fillRect/>
          </a:stretch>
        </p:blipFill>
        <p:spPr>
          <a:xfrm>
            <a:off x="100646" y="3501008"/>
            <a:ext cx="2280102" cy="3231160"/>
          </a:xfrm>
          <a:prstGeom prst="rect">
            <a:avLst/>
          </a:prstGeom>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92" y="116632"/>
            <a:ext cx="2417011" cy="3123873"/>
          </a:xfrm>
          <a:prstGeom prst="rect">
            <a:avLst/>
          </a:prstGeom>
        </p:spPr>
      </p:pic>
      <p:pic>
        <p:nvPicPr>
          <p:cNvPr id="5" name="Imagen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1742" y="3501008"/>
            <a:ext cx="4817169" cy="2821412"/>
          </a:xfrm>
          <a:prstGeom prst="rect">
            <a:avLst/>
          </a:prstGeom>
        </p:spPr>
      </p:pic>
    </p:spTree>
    <p:extLst>
      <p:ext uri="{BB962C8B-B14F-4D97-AF65-F5344CB8AC3E}">
        <p14:creationId xmlns:p14="http://schemas.microsoft.com/office/powerpoint/2010/main" val="42147393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0232" y="5733256"/>
            <a:ext cx="2247900" cy="590550"/>
          </a:xfrm>
          <a:prstGeom prst="rect">
            <a:avLst/>
          </a:prstGeom>
        </p:spPr>
      </p:pic>
      <p:pic>
        <p:nvPicPr>
          <p:cNvPr id="3" name="2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8042" y="10732"/>
            <a:ext cx="2295958" cy="1434974"/>
          </a:xfrm>
          <a:prstGeom prst="rect">
            <a:avLst/>
          </a:prstGeom>
        </p:spPr>
      </p:pic>
      <p:pic>
        <p:nvPicPr>
          <p:cNvPr id="4" name="3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326" y="2128088"/>
            <a:ext cx="5943600" cy="3343275"/>
          </a:xfrm>
          <a:prstGeom prst="rect">
            <a:avLst/>
          </a:prstGeom>
        </p:spPr>
      </p:pic>
      <p:pic>
        <p:nvPicPr>
          <p:cNvPr id="5" name="4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512" y="257347"/>
            <a:ext cx="3171825" cy="1438275"/>
          </a:xfrm>
          <a:prstGeom prst="rect">
            <a:avLst/>
          </a:prstGeom>
        </p:spPr>
      </p:pic>
      <p:pic>
        <p:nvPicPr>
          <p:cNvPr id="7" name="6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9512" y="5544173"/>
            <a:ext cx="2824311" cy="1213958"/>
          </a:xfrm>
          <a:prstGeom prst="rect">
            <a:avLst/>
          </a:prstGeom>
        </p:spPr>
      </p:pic>
      <p:pic>
        <p:nvPicPr>
          <p:cNvPr id="8" name="7 Image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97185" y="526280"/>
            <a:ext cx="3152775" cy="1447800"/>
          </a:xfrm>
          <a:prstGeom prst="rect">
            <a:avLst/>
          </a:prstGeom>
        </p:spPr>
      </p:pic>
      <p:pic>
        <p:nvPicPr>
          <p:cNvPr id="9" name="8 Imagen"/>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75887" y="4254355"/>
            <a:ext cx="2651696" cy="1165495"/>
          </a:xfrm>
          <a:prstGeom prst="rect">
            <a:avLst/>
          </a:prstGeom>
        </p:spPr>
      </p:pic>
      <p:pic>
        <p:nvPicPr>
          <p:cNvPr id="11" name="10 Imagen"/>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71807" y="2128088"/>
            <a:ext cx="2555776" cy="1729408"/>
          </a:xfrm>
          <a:prstGeom prst="rect">
            <a:avLst/>
          </a:prstGeom>
        </p:spPr>
      </p:pic>
      <p:pic>
        <p:nvPicPr>
          <p:cNvPr id="6" name="Imagen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89271" y="5544173"/>
            <a:ext cx="2974622" cy="1223845"/>
          </a:xfrm>
          <a:prstGeom prst="rect">
            <a:avLst/>
          </a:prstGeom>
        </p:spPr>
      </p:pic>
    </p:spTree>
    <p:extLst>
      <p:ext uri="{BB962C8B-B14F-4D97-AF65-F5344CB8AC3E}">
        <p14:creationId xmlns:p14="http://schemas.microsoft.com/office/powerpoint/2010/main" val="41647230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061" y="3194703"/>
            <a:ext cx="2589787" cy="3205181"/>
          </a:xfrm>
          <a:prstGeom prst="rect">
            <a:avLst/>
          </a:prstGeom>
        </p:spPr>
      </p:pic>
      <p:sp>
        <p:nvSpPr>
          <p:cNvPr id="4" name="CuadroTexto 3"/>
          <p:cNvSpPr txBox="1"/>
          <p:nvPr/>
        </p:nvSpPr>
        <p:spPr>
          <a:xfrm>
            <a:off x="5102345" y="3743321"/>
            <a:ext cx="45719" cy="369332"/>
          </a:xfrm>
          <a:prstGeom prst="rect">
            <a:avLst/>
          </a:prstGeom>
          <a:noFill/>
        </p:spPr>
        <p:txBody>
          <a:bodyPr wrap="square" rtlCol="0">
            <a:spAutoFit/>
          </a:bodyPr>
          <a:lstStyle/>
          <a:p>
            <a:endParaRPr lang="es-MX" dirty="0"/>
          </a:p>
        </p:txBody>
      </p:sp>
      <p:sp>
        <p:nvSpPr>
          <p:cNvPr id="3" name="Rectángulo 2"/>
          <p:cNvSpPr/>
          <p:nvPr/>
        </p:nvSpPr>
        <p:spPr>
          <a:xfrm>
            <a:off x="539552" y="237977"/>
            <a:ext cx="8370470" cy="830997"/>
          </a:xfrm>
          <a:prstGeom prst="rect">
            <a:avLst/>
          </a:prstGeom>
        </p:spPr>
        <p:txBody>
          <a:bodyPr wrap="square">
            <a:spAutoFit/>
          </a:bodyPr>
          <a:lstStyle/>
          <a:p>
            <a:r>
              <a:rPr lang="es-MX" sz="2400" dirty="0"/>
              <a:t>El lente capitalista: la tragedia de los comunes, el Tratado de Paris y un gato encerrado</a:t>
            </a:r>
            <a:r>
              <a:rPr lang="es-MX" sz="2400" dirty="0" smtClean="0"/>
              <a:t>. </a:t>
            </a:r>
            <a:endParaRPr lang="es-MX" sz="2400" dirty="0"/>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9992" y="3174587"/>
            <a:ext cx="3518950" cy="3518950"/>
          </a:xfrm>
          <a:prstGeom prst="rect">
            <a:avLst/>
          </a:prstGeom>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7370" y="740332"/>
            <a:ext cx="4041094" cy="2263012"/>
          </a:xfrm>
          <a:prstGeom prst="rect">
            <a:avLst/>
          </a:prstGeom>
        </p:spPr>
      </p:pic>
      <p:sp>
        <p:nvSpPr>
          <p:cNvPr id="8" name="CuadroTexto 7"/>
          <p:cNvSpPr txBox="1"/>
          <p:nvPr/>
        </p:nvSpPr>
        <p:spPr>
          <a:xfrm>
            <a:off x="25322" y="6334834"/>
            <a:ext cx="4062907" cy="369332"/>
          </a:xfrm>
          <a:prstGeom prst="rect">
            <a:avLst/>
          </a:prstGeom>
          <a:noFill/>
        </p:spPr>
        <p:txBody>
          <a:bodyPr wrap="none" rtlCol="0">
            <a:spAutoFit/>
          </a:bodyPr>
          <a:lstStyle/>
          <a:p>
            <a:r>
              <a:rPr lang="es-MX" dirty="0" smtClean="0"/>
              <a:t>Mural de Rivera en la capilla de Chapingo</a:t>
            </a:r>
            <a:endParaRPr lang="es-MX" dirty="0"/>
          </a:p>
        </p:txBody>
      </p:sp>
      <p:pic>
        <p:nvPicPr>
          <p:cNvPr id="6" name="Imagen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55776" y="1197983"/>
            <a:ext cx="1135989" cy="1676352"/>
          </a:xfrm>
          <a:prstGeom prst="rect">
            <a:avLst/>
          </a:prstGeom>
        </p:spPr>
      </p:pic>
    </p:spTree>
    <p:extLst>
      <p:ext uri="{BB962C8B-B14F-4D97-AF65-F5344CB8AC3E}">
        <p14:creationId xmlns:p14="http://schemas.microsoft.com/office/powerpoint/2010/main" val="4967925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2600" y="332656"/>
            <a:ext cx="7979407" cy="5278304"/>
          </a:xfrm>
          <a:prstGeom prst="rect">
            <a:avLst/>
          </a:prstGeom>
        </p:spPr>
      </p:pic>
      <p:sp>
        <p:nvSpPr>
          <p:cNvPr id="3" name="Rectángulo 2"/>
          <p:cNvSpPr/>
          <p:nvPr/>
        </p:nvSpPr>
        <p:spPr>
          <a:xfrm>
            <a:off x="702600" y="5805264"/>
            <a:ext cx="7812361" cy="1015663"/>
          </a:xfrm>
          <a:prstGeom prst="rect">
            <a:avLst/>
          </a:prstGeom>
        </p:spPr>
        <p:txBody>
          <a:bodyPr wrap="square">
            <a:spAutoFit/>
          </a:bodyPr>
          <a:lstStyle/>
          <a:p>
            <a:r>
              <a:rPr lang="es-MX" sz="2000" dirty="0"/>
              <a:t>“La tragedia de los </a:t>
            </a:r>
            <a:r>
              <a:rPr lang="es-MX" sz="2000" dirty="0" smtClean="0"/>
              <a:t>comunes. Los </a:t>
            </a:r>
            <a:r>
              <a:rPr lang="es-MX" sz="2000" dirty="0"/>
              <a:t>problemas de la población no tienen solución técnica; esto requiere una extensión fundamental en moralidad</a:t>
            </a:r>
            <a:r>
              <a:rPr lang="es-MX" sz="2000" dirty="0" smtClean="0"/>
              <a:t>” </a:t>
            </a:r>
            <a:r>
              <a:rPr lang="es-MX" sz="2000" dirty="0" err="1" smtClean="0"/>
              <a:t>Hardin</a:t>
            </a:r>
            <a:r>
              <a:rPr lang="es-MX" sz="2000" dirty="0" smtClean="0"/>
              <a:t>, 1968</a:t>
            </a:r>
            <a:endParaRPr lang="es-MX" sz="2000" dirty="0"/>
          </a:p>
        </p:txBody>
      </p:sp>
    </p:spTree>
    <p:extLst>
      <p:ext uri="{BB962C8B-B14F-4D97-AF65-F5344CB8AC3E}">
        <p14:creationId xmlns:p14="http://schemas.microsoft.com/office/powerpoint/2010/main" val="5196026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4294967295"/>
          </p:nvPr>
        </p:nvSpPr>
        <p:spPr>
          <a:xfrm>
            <a:off x="503238" y="333375"/>
            <a:ext cx="8640762" cy="6335713"/>
          </a:xfrm>
        </p:spPr>
        <p:txBody>
          <a:bodyPr>
            <a:noAutofit/>
          </a:bodyPr>
          <a:lstStyle/>
          <a:p>
            <a:pPr marL="811530" indent="-742950">
              <a:buAutoNum type="arabicPeriod"/>
            </a:pPr>
            <a:r>
              <a:rPr lang="es-MX" sz="3600" dirty="0" smtClean="0"/>
              <a:t>Vínculos </a:t>
            </a:r>
            <a:r>
              <a:rPr lang="es-MX" sz="3600" dirty="0"/>
              <a:t>entre la </a:t>
            </a:r>
            <a:r>
              <a:rPr lang="es-MX" sz="3600" dirty="0" smtClean="0"/>
              <a:t>Ecología </a:t>
            </a:r>
            <a:r>
              <a:rPr lang="es-MX" sz="3600" dirty="0"/>
              <a:t>y </a:t>
            </a:r>
            <a:r>
              <a:rPr lang="es-MX" sz="3600" dirty="0" smtClean="0"/>
              <a:t>el Patriarcado. </a:t>
            </a:r>
          </a:p>
          <a:p>
            <a:pPr marL="811530" indent="-742950">
              <a:buAutoNum type="arabicPeriod"/>
            </a:pPr>
            <a:r>
              <a:rPr lang="es-MX" sz="3600" dirty="0" smtClean="0"/>
              <a:t>Esta </a:t>
            </a:r>
            <a:r>
              <a:rPr lang="es-MX" sz="3600" dirty="0"/>
              <a:t>ciencia sirve a los intereses del </a:t>
            </a:r>
            <a:r>
              <a:rPr lang="es-MX" sz="3600" dirty="0" smtClean="0"/>
              <a:t>capitalismo ( es una cabeza de la hidra). </a:t>
            </a:r>
          </a:p>
          <a:p>
            <a:pPr marL="811530" indent="-742950">
              <a:buAutoNum type="arabicPeriod"/>
            </a:pPr>
            <a:r>
              <a:rPr lang="es-MX" sz="3600" dirty="0" smtClean="0"/>
              <a:t>Existe </a:t>
            </a:r>
            <a:r>
              <a:rPr lang="es-MX" sz="3600" dirty="0"/>
              <a:t>otra forma de hacer ciencia, que tiene que ver con el mantenimiento de la vida, con el respeto al mundo natural y con el bien común; ésta tiene sus cimientos en el conocimiento ancestral no </a:t>
            </a:r>
            <a:r>
              <a:rPr lang="es-MX" sz="3600" dirty="0" smtClean="0"/>
              <a:t>occidental.</a:t>
            </a:r>
            <a:endParaRPr lang="es-MX" sz="3600" dirty="0"/>
          </a:p>
        </p:txBody>
      </p:sp>
    </p:spTree>
    <p:extLst>
      <p:ext uri="{BB962C8B-B14F-4D97-AF65-F5344CB8AC3E}">
        <p14:creationId xmlns:p14="http://schemas.microsoft.com/office/powerpoint/2010/main" val="20496835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404664"/>
            <a:ext cx="8784976" cy="5096627"/>
          </a:xfrm>
          <a:prstGeom prst="rect">
            <a:avLst/>
          </a:prstGeom>
        </p:spPr>
      </p:pic>
      <p:sp>
        <p:nvSpPr>
          <p:cNvPr id="3" name="CuadroTexto 2"/>
          <p:cNvSpPr txBox="1"/>
          <p:nvPr/>
        </p:nvSpPr>
        <p:spPr>
          <a:xfrm>
            <a:off x="827584" y="5877272"/>
            <a:ext cx="7678567" cy="646331"/>
          </a:xfrm>
          <a:prstGeom prst="rect">
            <a:avLst/>
          </a:prstGeom>
          <a:noFill/>
        </p:spPr>
        <p:txBody>
          <a:bodyPr wrap="square" rtlCol="0">
            <a:spAutoFit/>
          </a:bodyPr>
          <a:lstStyle/>
          <a:p>
            <a:r>
              <a:rPr lang="es-MX" dirty="0" smtClean="0"/>
              <a:t>Mapa que muestra  la Biodiversidad animal terrestre: El color rojo indica la mayor diversidad, el tono azul más oscuro es casi inexistente. </a:t>
            </a:r>
            <a:endParaRPr lang="es-MX" dirty="0"/>
          </a:p>
        </p:txBody>
      </p:sp>
    </p:spTree>
    <p:extLst>
      <p:ext uri="{BB962C8B-B14F-4D97-AF65-F5344CB8AC3E}">
        <p14:creationId xmlns:p14="http://schemas.microsoft.com/office/powerpoint/2010/main" val="17848544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509" y="296652"/>
            <a:ext cx="8592955" cy="6444716"/>
          </a:xfrm>
          <a:prstGeom prst="rect">
            <a:avLst/>
          </a:prstGeom>
        </p:spPr>
      </p:pic>
    </p:spTree>
    <p:extLst>
      <p:ext uri="{BB962C8B-B14F-4D97-AF65-F5344CB8AC3E}">
        <p14:creationId xmlns:p14="http://schemas.microsoft.com/office/powerpoint/2010/main" val="23911268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1560" y="188640"/>
            <a:ext cx="3816424" cy="756696"/>
          </a:xfrm>
        </p:spPr>
        <p:txBody>
          <a:bodyPr/>
          <a:lstStyle/>
          <a:p>
            <a:r>
              <a:rPr lang="es-MX" sz="2800" dirty="0" smtClean="0"/>
              <a:t>La ciencia al servicio del capital</a:t>
            </a:r>
            <a:r>
              <a:rPr lang="es-MX" sz="2800" dirty="0"/>
              <a:t/>
            </a:r>
            <a:br>
              <a:rPr lang="es-MX" sz="2800" dirty="0"/>
            </a:br>
            <a:endParaRPr lang="es-MX" sz="2800" dirty="0"/>
          </a:p>
        </p:txBody>
      </p:sp>
      <p:pic>
        <p:nvPicPr>
          <p:cNvPr id="4" name="3 Marcador de contenido"/>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020272" y="3974054"/>
            <a:ext cx="2022877" cy="2883946"/>
          </a:xfrm>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331" y="2042777"/>
            <a:ext cx="2664296" cy="337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4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2271" y="93400"/>
            <a:ext cx="5174205" cy="3880654"/>
          </a:xfrm>
          <a:prstGeom prst="rect">
            <a:avLst/>
          </a:prstGeom>
        </p:spPr>
      </p:pic>
      <p:sp>
        <p:nvSpPr>
          <p:cNvPr id="7" name="6 CuadroTexto"/>
          <p:cNvSpPr txBox="1"/>
          <p:nvPr/>
        </p:nvSpPr>
        <p:spPr>
          <a:xfrm>
            <a:off x="971600" y="5805264"/>
            <a:ext cx="1835759" cy="369332"/>
          </a:xfrm>
          <a:prstGeom prst="rect">
            <a:avLst/>
          </a:prstGeom>
          <a:noFill/>
        </p:spPr>
        <p:txBody>
          <a:bodyPr wrap="none" rtlCol="0">
            <a:spAutoFit/>
          </a:bodyPr>
          <a:lstStyle/>
          <a:p>
            <a:r>
              <a:rPr lang="es-ES" dirty="0" smtClean="0"/>
              <a:t>Etapa Neoliberal</a:t>
            </a:r>
            <a:endParaRPr lang="es-MX" dirty="0"/>
          </a:p>
        </p:txBody>
      </p:sp>
      <p:sp>
        <p:nvSpPr>
          <p:cNvPr id="3" name="CuadroTexto 2"/>
          <p:cNvSpPr txBox="1"/>
          <p:nvPr/>
        </p:nvSpPr>
        <p:spPr>
          <a:xfrm>
            <a:off x="3682271" y="3902660"/>
            <a:ext cx="3366627" cy="923330"/>
          </a:xfrm>
          <a:prstGeom prst="rect">
            <a:avLst/>
          </a:prstGeom>
          <a:noFill/>
        </p:spPr>
        <p:txBody>
          <a:bodyPr wrap="none" rtlCol="0">
            <a:spAutoFit/>
          </a:bodyPr>
          <a:lstStyle/>
          <a:p>
            <a:r>
              <a:rPr lang="es-MX" dirty="0" smtClean="0"/>
              <a:t>El segundo articulo más citado en</a:t>
            </a:r>
          </a:p>
          <a:p>
            <a:r>
              <a:rPr lang="es-MX" dirty="0" smtClean="0"/>
              <a:t>Ecología del medioambiente de </a:t>
            </a:r>
          </a:p>
          <a:p>
            <a:r>
              <a:rPr lang="es-MX" dirty="0"/>
              <a:t>a</a:t>
            </a:r>
            <a:r>
              <a:rPr lang="es-MX" dirty="0" smtClean="0"/>
              <a:t>cuerdo a ISI…..</a:t>
            </a:r>
          </a:p>
        </p:txBody>
      </p:sp>
    </p:spTree>
    <p:extLst>
      <p:ext uri="{BB962C8B-B14F-4D97-AF65-F5344CB8AC3E}">
        <p14:creationId xmlns:p14="http://schemas.microsoft.com/office/powerpoint/2010/main" val="30866537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1495748" y="260648"/>
            <a:ext cx="5720680" cy="914400"/>
          </a:xfrm>
        </p:spPr>
        <p:txBody>
          <a:bodyPr/>
          <a:lstStyle/>
          <a:p>
            <a:r>
              <a:rPr lang="es-MX" dirty="0" smtClean="0"/>
              <a:t>Una ciencia muy otra</a:t>
            </a:r>
            <a:endParaRPr lang="es-MX" dirty="0"/>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1175048"/>
            <a:ext cx="7694316" cy="5553897"/>
          </a:xfrm>
          <a:prstGeom prst="rect">
            <a:avLst/>
          </a:prstGeom>
        </p:spPr>
      </p:pic>
    </p:spTree>
    <p:extLst>
      <p:ext uri="{BB962C8B-B14F-4D97-AF65-F5344CB8AC3E}">
        <p14:creationId xmlns:p14="http://schemas.microsoft.com/office/powerpoint/2010/main" val="6292573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1436" y="4806835"/>
            <a:ext cx="3686324" cy="1692813"/>
          </a:xfrm>
          <a:prstGeom prst="rect">
            <a:avLst/>
          </a:prstGeom>
        </p:spPr>
      </p:pic>
      <p:pic>
        <p:nvPicPr>
          <p:cNvPr id="5" name="4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394" y="1228922"/>
            <a:ext cx="4041234" cy="2272085"/>
          </a:xfrm>
          <a:prstGeom prst="rect">
            <a:avLst/>
          </a:prstGeom>
        </p:spPr>
      </p:pic>
      <p:pic>
        <p:nvPicPr>
          <p:cNvPr id="6"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9598" y="0"/>
            <a:ext cx="3810000" cy="2181225"/>
          </a:xfrm>
          <a:prstGeom prst="rect">
            <a:avLst/>
          </a:prstGeom>
        </p:spPr>
      </p:pic>
      <p:pic>
        <p:nvPicPr>
          <p:cNvPr id="7" name="6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394" y="3613461"/>
            <a:ext cx="3734830" cy="2801123"/>
          </a:xfrm>
          <a:prstGeom prst="rect">
            <a:avLst/>
          </a:prstGeom>
        </p:spPr>
      </p:pic>
      <p:pic>
        <p:nvPicPr>
          <p:cNvPr id="8" name="7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9240" y="2311747"/>
            <a:ext cx="4572000" cy="2069407"/>
          </a:xfrm>
          <a:prstGeom prst="rect">
            <a:avLst/>
          </a:prstGeom>
        </p:spPr>
      </p:pic>
      <p:sp>
        <p:nvSpPr>
          <p:cNvPr id="3" name="CuadroTexto 2"/>
          <p:cNvSpPr txBox="1"/>
          <p:nvPr/>
        </p:nvSpPr>
        <p:spPr>
          <a:xfrm>
            <a:off x="1897062" y="-25830"/>
            <a:ext cx="3234155" cy="369332"/>
          </a:xfrm>
          <a:prstGeom prst="rect">
            <a:avLst/>
          </a:prstGeom>
          <a:noFill/>
        </p:spPr>
        <p:txBody>
          <a:bodyPr wrap="none" rtlCol="0">
            <a:spAutoFit/>
          </a:bodyPr>
          <a:lstStyle/>
          <a:p>
            <a:r>
              <a:rPr lang="es-MX" dirty="0" smtClean="0"/>
              <a:t>Foto del bosque de Chapultepec</a:t>
            </a:r>
            <a:endParaRPr lang="es-MX" dirty="0"/>
          </a:p>
        </p:txBody>
      </p:sp>
      <p:sp>
        <p:nvSpPr>
          <p:cNvPr id="9" name="CuadroTexto 8"/>
          <p:cNvSpPr txBox="1"/>
          <p:nvPr/>
        </p:nvSpPr>
        <p:spPr>
          <a:xfrm>
            <a:off x="7258957" y="4327010"/>
            <a:ext cx="1868268" cy="369332"/>
          </a:xfrm>
          <a:prstGeom prst="rect">
            <a:avLst/>
          </a:prstGeom>
          <a:noFill/>
        </p:spPr>
        <p:txBody>
          <a:bodyPr wrap="none" rtlCol="0">
            <a:spAutoFit/>
          </a:bodyPr>
          <a:lstStyle/>
          <a:p>
            <a:r>
              <a:rPr lang="es-MX" dirty="0" smtClean="0"/>
              <a:t>Nevado de Toluca</a:t>
            </a:r>
            <a:endParaRPr lang="es-MX" dirty="0"/>
          </a:p>
        </p:txBody>
      </p:sp>
      <p:sp>
        <p:nvSpPr>
          <p:cNvPr id="10" name="CuadroTexto 9"/>
          <p:cNvSpPr txBox="1"/>
          <p:nvPr/>
        </p:nvSpPr>
        <p:spPr>
          <a:xfrm>
            <a:off x="542790" y="6314982"/>
            <a:ext cx="2334293" cy="369332"/>
          </a:xfrm>
          <a:prstGeom prst="rect">
            <a:avLst/>
          </a:prstGeom>
          <a:noFill/>
        </p:spPr>
        <p:txBody>
          <a:bodyPr wrap="none" rtlCol="0">
            <a:spAutoFit/>
          </a:bodyPr>
          <a:lstStyle/>
          <a:p>
            <a:r>
              <a:rPr lang="es-MX" dirty="0" smtClean="0"/>
              <a:t>Desierto de los Leones</a:t>
            </a:r>
            <a:endParaRPr lang="es-MX" dirty="0"/>
          </a:p>
        </p:txBody>
      </p:sp>
      <p:sp>
        <p:nvSpPr>
          <p:cNvPr id="11" name="CuadroTexto 10"/>
          <p:cNvSpPr txBox="1"/>
          <p:nvPr/>
        </p:nvSpPr>
        <p:spPr>
          <a:xfrm>
            <a:off x="5885635" y="6463329"/>
            <a:ext cx="2257926" cy="369332"/>
          </a:xfrm>
          <a:prstGeom prst="rect">
            <a:avLst/>
          </a:prstGeom>
          <a:noFill/>
        </p:spPr>
        <p:txBody>
          <a:bodyPr wrap="none" rtlCol="0">
            <a:spAutoFit/>
          </a:bodyPr>
          <a:lstStyle/>
          <a:p>
            <a:r>
              <a:rPr lang="es-MX" dirty="0" smtClean="0"/>
              <a:t>Lagunas de </a:t>
            </a:r>
            <a:r>
              <a:rPr lang="es-MX" dirty="0" err="1" smtClean="0"/>
              <a:t>Chacahua</a:t>
            </a:r>
            <a:endParaRPr lang="es-MX" dirty="0"/>
          </a:p>
        </p:txBody>
      </p:sp>
    </p:spTree>
    <p:extLst>
      <p:ext uri="{BB962C8B-B14F-4D97-AF65-F5344CB8AC3E}">
        <p14:creationId xmlns:p14="http://schemas.microsoft.com/office/powerpoint/2010/main" val="3843134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208958" y="129642"/>
            <a:ext cx="6948264" cy="914400"/>
          </a:xfrm>
        </p:spPr>
        <p:txBody>
          <a:bodyPr/>
          <a:lstStyle/>
          <a:p>
            <a:r>
              <a:rPr lang="es-ES" sz="2000" dirty="0" smtClean="0"/>
              <a:t>Los pueblos originarios tienen un profundo conocimiento de la naturaleza y lo tienen incorporado en la cultura.</a:t>
            </a:r>
            <a:endParaRPr lang="es-MX" sz="2000" dirty="0"/>
          </a:p>
        </p:txBody>
      </p:sp>
      <p:pic>
        <p:nvPicPr>
          <p:cNvPr id="3" name="2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6135" y="4356006"/>
            <a:ext cx="3335993" cy="2501994"/>
          </a:xfrm>
          <a:prstGeom prst="rect">
            <a:avLst/>
          </a:prstGeom>
        </p:spPr>
      </p:pic>
      <p:pic>
        <p:nvPicPr>
          <p:cNvPr id="5" name="4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7641" y="1498811"/>
            <a:ext cx="3187397" cy="2699274"/>
          </a:xfrm>
          <a:prstGeom prst="rect">
            <a:avLst/>
          </a:prstGeom>
        </p:spPr>
      </p:pic>
      <p:pic>
        <p:nvPicPr>
          <p:cNvPr id="6"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 y="4198085"/>
            <a:ext cx="3995580" cy="2659915"/>
          </a:xfrm>
          <a:prstGeom prst="rect">
            <a:avLst/>
          </a:prstGeom>
        </p:spPr>
      </p:pic>
      <p:pic>
        <p:nvPicPr>
          <p:cNvPr id="7" name="6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80" y="1298273"/>
            <a:ext cx="3894934" cy="2586236"/>
          </a:xfrm>
          <a:prstGeom prst="rect">
            <a:avLst/>
          </a:prstGeom>
        </p:spPr>
      </p:pic>
      <p:pic>
        <p:nvPicPr>
          <p:cNvPr id="4" name="3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65403" y="2169"/>
            <a:ext cx="1980767" cy="2634743"/>
          </a:xfrm>
          <a:prstGeom prst="rect">
            <a:avLst/>
          </a:prstGeom>
        </p:spPr>
      </p:pic>
    </p:spTree>
    <p:extLst>
      <p:ext uri="{BB962C8B-B14F-4D97-AF65-F5344CB8AC3E}">
        <p14:creationId xmlns:p14="http://schemas.microsoft.com/office/powerpoint/2010/main" val="33958018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4248" y="3573016"/>
            <a:ext cx="2087465" cy="2815046"/>
          </a:xfrm>
          <a:prstGeom prst="rect">
            <a:avLst/>
          </a:prstGeom>
        </p:spPr>
      </p:pic>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2235" y="3757563"/>
            <a:ext cx="1862460" cy="2873510"/>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8281" y="4230952"/>
            <a:ext cx="1752381" cy="2539682"/>
          </a:xfrm>
          <a:prstGeom prst="rect">
            <a:avLst/>
          </a:prstGeom>
        </p:spPr>
      </p:pic>
      <p:pic>
        <p:nvPicPr>
          <p:cNvPr id="7" name="Imagen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3848" y="2276872"/>
            <a:ext cx="3160303" cy="1661708"/>
          </a:xfrm>
          <a:prstGeom prst="rect">
            <a:avLst/>
          </a:prstGeom>
        </p:spPr>
      </p:pic>
      <p:pic>
        <p:nvPicPr>
          <p:cNvPr id="9" name="Imagen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0598" y="325841"/>
            <a:ext cx="1975867" cy="2591602"/>
          </a:xfrm>
          <a:prstGeom prst="rect">
            <a:avLst/>
          </a:prstGeom>
        </p:spPr>
      </p:pic>
      <p:pic>
        <p:nvPicPr>
          <p:cNvPr id="10" name="Imagen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61518" y="325841"/>
            <a:ext cx="1955800" cy="1854200"/>
          </a:xfrm>
          <a:prstGeom prst="rect">
            <a:avLst/>
          </a:prstGeom>
        </p:spPr>
      </p:pic>
      <p:pic>
        <p:nvPicPr>
          <p:cNvPr id="11" name="Imagen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55775" y="325840"/>
            <a:ext cx="3918299" cy="1662999"/>
          </a:xfrm>
          <a:prstGeom prst="rect">
            <a:avLst/>
          </a:prstGeom>
        </p:spPr>
      </p:pic>
    </p:spTree>
    <p:extLst>
      <p:ext uri="{BB962C8B-B14F-4D97-AF65-F5344CB8AC3E}">
        <p14:creationId xmlns:p14="http://schemas.microsoft.com/office/powerpoint/2010/main" val="31546894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79512" y="4673471"/>
            <a:ext cx="1800200" cy="1945620"/>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8376" y="4046686"/>
            <a:ext cx="1876425" cy="2438400"/>
          </a:xfrm>
          <a:prstGeom prst="rect">
            <a:avLst/>
          </a:prstGeom>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2240" y="260648"/>
            <a:ext cx="2122561" cy="2808312"/>
          </a:xfrm>
          <a:prstGeom prst="rect">
            <a:avLst/>
          </a:prstGeom>
        </p:spPr>
      </p:pic>
      <p:pic>
        <p:nvPicPr>
          <p:cNvPr id="5" name="Imagen 4"/>
          <p:cNvPicPr>
            <a:picLocks noChangeAspect="1"/>
          </p:cNvPicPr>
          <p:nvPr/>
        </p:nvPicPr>
        <p:blipFill>
          <a:blip r:embed="rId5"/>
          <a:stretch>
            <a:fillRect/>
          </a:stretch>
        </p:blipFill>
        <p:spPr>
          <a:xfrm>
            <a:off x="2327448" y="1245847"/>
            <a:ext cx="2282955" cy="3363929"/>
          </a:xfrm>
          <a:prstGeom prst="rect">
            <a:avLst/>
          </a:prstGeom>
        </p:spPr>
      </p:pic>
      <p:pic>
        <p:nvPicPr>
          <p:cNvPr id="6" name="Imagen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9992" y="135655"/>
            <a:ext cx="1957311" cy="3058298"/>
          </a:xfrm>
          <a:prstGeom prst="rect">
            <a:avLst/>
          </a:prstGeom>
        </p:spPr>
      </p:pic>
      <p:pic>
        <p:nvPicPr>
          <p:cNvPr id="7" name="Imagen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06521" y="260648"/>
            <a:ext cx="1529601" cy="2132856"/>
          </a:xfrm>
          <a:prstGeom prst="rect">
            <a:avLst/>
          </a:prstGeom>
        </p:spPr>
      </p:pic>
      <p:pic>
        <p:nvPicPr>
          <p:cNvPr id="8" name="Imagen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57097" y="4797152"/>
            <a:ext cx="1781175" cy="1981200"/>
          </a:xfrm>
          <a:prstGeom prst="rect">
            <a:avLst/>
          </a:prstGeom>
        </p:spPr>
      </p:pic>
    </p:spTree>
    <p:extLst>
      <p:ext uri="{BB962C8B-B14F-4D97-AF65-F5344CB8AC3E}">
        <p14:creationId xmlns:p14="http://schemas.microsoft.com/office/powerpoint/2010/main" val="13454123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6175" y="3861048"/>
            <a:ext cx="2996952" cy="2996952"/>
          </a:xfrm>
          <a:prstGeom prst="rect">
            <a:avLst/>
          </a:prstGeom>
        </p:spPr>
      </p:pic>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1242654"/>
            <a:ext cx="3652612" cy="1826306"/>
          </a:xfrm>
          <a:prstGeom prst="rect">
            <a:avLst/>
          </a:prstGeom>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3200" y="953873"/>
            <a:ext cx="2590800" cy="1762125"/>
          </a:xfrm>
          <a:prstGeom prst="rect">
            <a:avLst/>
          </a:prstGeom>
        </p:spPr>
      </p:pic>
      <p:sp>
        <p:nvSpPr>
          <p:cNvPr id="4" name="CuadroTexto 3"/>
          <p:cNvSpPr txBox="1"/>
          <p:nvPr/>
        </p:nvSpPr>
        <p:spPr>
          <a:xfrm>
            <a:off x="1115616" y="334887"/>
            <a:ext cx="7018268" cy="646331"/>
          </a:xfrm>
          <a:prstGeom prst="rect">
            <a:avLst/>
          </a:prstGeom>
          <a:noFill/>
        </p:spPr>
        <p:txBody>
          <a:bodyPr wrap="none" rtlCol="0">
            <a:spAutoFit/>
          </a:bodyPr>
          <a:lstStyle/>
          <a:p>
            <a:r>
              <a:rPr lang="es-MX" sz="3600" dirty="0" smtClean="0"/>
              <a:t>¿Los zapatistas </a:t>
            </a:r>
            <a:r>
              <a:rPr lang="es-MX" sz="3600" dirty="0" smtClean="0"/>
              <a:t>van a hacer </a:t>
            </a:r>
            <a:r>
              <a:rPr lang="es-MX" sz="3600" dirty="0" smtClean="0"/>
              <a:t>ciencia?</a:t>
            </a:r>
            <a:endParaRPr lang="es-MX" sz="3600" dirty="0"/>
          </a:p>
        </p:txBody>
      </p:sp>
      <p:pic>
        <p:nvPicPr>
          <p:cNvPr id="5" name="Imagen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43758" y="2149940"/>
            <a:ext cx="2249985" cy="2537898"/>
          </a:xfrm>
          <a:prstGeom prst="rect">
            <a:avLst/>
          </a:prstGeom>
        </p:spPr>
      </p:pic>
      <p:pic>
        <p:nvPicPr>
          <p:cNvPr id="6" name="Imagen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23" y="4221088"/>
            <a:ext cx="3919835" cy="2608473"/>
          </a:xfrm>
          <a:prstGeom prst="rect">
            <a:avLst/>
          </a:prstGeom>
        </p:spPr>
      </p:pic>
    </p:spTree>
    <p:extLst>
      <p:ext uri="{BB962C8B-B14F-4D97-AF65-F5344CB8AC3E}">
        <p14:creationId xmlns:p14="http://schemas.microsoft.com/office/powerpoint/2010/main" val="62259267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755576" y="5157192"/>
            <a:ext cx="7772400" cy="1368152"/>
          </a:xfrm>
        </p:spPr>
        <p:txBody>
          <a:bodyPr/>
          <a:lstStyle/>
          <a:p>
            <a:pPr algn="ctr"/>
            <a:r>
              <a:rPr lang="es-MX" sz="8000" dirty="0" smtClean="0"/>
              <a:t>GRACIAS</a:t>
            </a:r>
            <a:endParaRPr lang="es-MX" sz="8000"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9958" y="474573"/>
            <a:ext cx="6863636" cy="4428152"/>
          </a:xfrm>
          <a:prstGeom prst="rect">
            <a:avLst/>
          </a:prstGeom>
        </p:spPr>
      </p:pic>
    </p:spTree>
    <p:extLst>
      <p:ext uri="{BB962C8B-B14F-4D97-AF65-F5344CB8AC3E}">
        <p14:creationId xmlns:p14="http://schemas.microsoft.com/office/powerpoint/2010/main" val="22058672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1371600" y="512763"/>
            <a:ext cx="7772400" cy="914400"/>
          </a:xfrm>
        </p:spPr>
        <p:txBody>
          <a:bodyPr/>
          <a:lstStyle/>
          <a:p>
            <a:r>
              <a:rPr lang="es-MX" sz="3200" dirty="0" smtClean="0"/>
              <a:t>La naturaleza según el Patriarcado</a:t>
            </a:r>
            <a:endParaRPr lang="es-MX" sz="3200" dirty="0"/>
          </a:p>
        </p:txBody>
      </p:sp>
      <p:pic>
        <p:nvPicPr>
          <p:cNvPr id="4" name="Imagen 3"/>
          <p:cNvPicPr>
            <a:picLocks noChangeAspect="1"/>
          </p:cNvPicPr>
          <p:nvPr/>
        </p:nvPicPr>
        <p:blipFill>
          <a:blip r:embed="rId2"/>
          <a:stretch>
            <a:fillRect/>
          </a:stretch>
        </p:blipFill>
        <p:spPr>
          <a:xfrm>
            <a:off x="179512" y="1427163"/>
            <a:ext cx="8799919" cy="3683225"/>
          </a:xfrm>
          <a:prstGeom prst="rect">
            <a:avLst/>
          </a:prstGeom>
        </p:spPr>
      </p:pic>
      <p:sp>
        <p:nvSpPr>
          <p:cNvPr id="5" name="CuadroTexto 4"/>
          <p:cNvSpPr txBox="1"/>
          <p:nvPr/>
        </p:nvSpPr>
        <p:spPr>
          <a:xfrm>
            <a:off x="230967" y="5373216"/>
            <a:ext cx="8748464" cy="923330"/>
          </a:xfrm>
          <a:prstGeom prst="rect">
            <a:avLst/>
          </a:prstGeom>
          <a:noFill/>
        </p:spPr>
        <p:txBody>
          <a:bodyPr wrap="square" rtlCol="0">
            <a:spAutoFit/>
          </a:bodyPr>
          <a:lstStyle/>
          <a:p>
            <a:pPr algn="ctr"/>
            <a:r>
              <a:rPr lang="es-MX" dirty="0" smtClean="0"/>
              <a:t>“El hombre controlador del universo” </a:t>
            </a:r>
          </a:p>
          <a:p>
            <a:r>
              <a:rPr lang="es-MX" dirty="0" smtClean="0"/>
              <a:t>Diego </a:t>
            </a:r>
            <a:r>
              <a:rPr lang="es-MX" dirty="0"/>
              <a:t>Rivera </a:t>
            </a:r>
            <a:r>
              <a:rPr lang="es-MX" dirty="0" smtClean="0"/>
              <a:t>lo pintó originalmente en </a:t>
            </a:r>
            <a:r>
              <a:rPr lang="es-MX" dirty="0"/>
              <a:t>Centro Rockefeller de Nueva York</a:t>
            </a:r>
            <a:r>
              <a:rPr lang="es-MX" dirty="0" smtClean="0"/>
              <a:t>. Fue  destruido y se volvió a pintar en el </a:t>
            </a:r>
            <a:r>
              <a:rPr lang="es-MX" dirty="0"/>
              <a:t>Palacio de Bellas Artes </a:t>
            </a:r>
            <a:r>
              <a:rPr lang="es-MX" dirty="0" smtClean="0"/>
              <a:t>de la ciudad de </a:t>
            </a:r>
            <a:r>
              <a:rPr lang="es-MX" dirty="0"/>
              <a:t>México</a:t>
            </a:r>
            <a:r>
              <a:rPr lang="es-MX" dirty="0" smtClean="0"/>
              <a:t>).</a:t>
            </a:r>
            <a:endParaRPr lang="es-MX" dirty="0"/>
          </a:p>
        </p:txBody>
      </p:sp>
    </p:spTree>
    <p:extLst>
      <p:ext uri="{BB962C8B-B14F-4D97-AF65-F5344CB8AC3E}">
        <p14:creationId xmlns:p14="http://schemas.microsoft.com/office/powerpoint/2010/main" val="40637117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00808"/>
            <a:ext cx="2947539" cy="4496246"/>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7512" y="3008420"/>
            <a:ext cx="5148064" cy="3861048"/>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8129" y="62813"/>
            <a:ext cx="6545871" cy="2291055"/>
          </a:xfrm>
          <a:prstGeom prst="rect">
            <a:avLst/>
          </a:prstGeom>
        </p:spPr>
      </p:pic>
      <p:sp>
        <p:nvSpPr>
          <p:cNvPr id="6" name="CuadroTexto 5"/>
          <p:cNvSpPr txBox="1"/>
          <p:nvPr/>
        </p:nvSpPr>
        <p:spPr>
          <a:xfrm>
            <a:off x="323528" y="692696"/>
            <a:ext cx="1675459" cy="646331"/>
          </a:xfrm>
          <a:prstGeom prst="rect">
            <a:avLst/>
          </a:prstGeom>
          <a:noFill/>
        </p:spPr>
        <p:txBody>
          <a:bodyPr wrap="none" rtlCol="0">
            <a:spAutoFit/>
          </a:bodyPr>
          <a:lstStyle/>
          <a:p>
            <a:r>
              <a:rPr lang="es-MX" dirty="0" smtClean="0"/>
              <a:t>Mitos religiosos</a:t>
            </a:r>
          </a:p>
          <a:p>
            <a:r>
              <a:rPr lang="es-MX" dirty="0" smtClean="0"/>
              <a:t> del patriarcado</a:t>
            </a:r>
            <a:endParaRPr lang="es-MX" dirty="0"/>
          </a:p>
        </p:txBody>
      </p:sp>
      <p:sp>
        <p:nvSpPr>
          <p:cNvPr id="3" name="CuadroTexto 2"/>
          <p:cNvSpPr txBox="1"/>
          <p:nvPr/>
        </p:nvSpPr>
        <p:spPr>
          <a:xfrm>
            <a:off x="3252451" y="2470109"/>
            <a:ext cx="5764911" cy="338554"/>
          </a:xfrm>
          <a:prstGeom prst="rect">
            <a:avLst/>
          </a:prstGeom>
          <a:noFill/>
        </p:spPr>
        <p:txBody>
          <a:bodyPr wrap="none" rtlCol="0">
            <a:spAutoFit/>
          </a:bodyPr>
          <a:lstStyle/>
          <a:p>
            <a:r>
              <a:rPr lang="es-MX" sz="1600" dirty="0" smtClean="0"/>
              <a:t>Detalle del Mural de la Capilla Sixtina ubicado en el Vaticano, Italia</a:t>
            </a:r>
            <a:endParaRPr lang="es-MX" sz="1600" dirty="0"/>
          </a:p>
        </p:txBody>
      </p:sp>
      <p:sp>
        <p:nvSpPr>
          <p:cNvPr id="7" name="CuadroTexto 6"/>
          <p:cNvSpPr txBox="1"/>
          <p:nvPr/>
        </p:nvSpPr>
        <p:spPr>
          <a:xfrm>
            <a:off x="196346" y="6173813"/>
            <a:ext cx="2436886" cy="523220"/>
          </a:xfrm>
          <a:prstGeom prst="rect">
            <a:avLst/>
          </a:prstGeom>
          <a:noFill/>
        </p:spPr>
        <p:txBody>
          <a:bodyPr wrap="none" rtlCol="0">
            <a:spAutoFit/>
          </a:bodyPr>
          <a:lstStyle/>
          <a:p>
            <a:r>
              <a:rPr lang="es-MX" sz="1400" dirty="0" smtClean="0"/>
              <a:t>Código  Hammurabi  Babilonia</a:t>
            </a:r>
          </a:p>
          <a:p>
            <a:r>
              <a:rPr lang="es-MX" sz="1400" dirty="0" smtClean="0"/>
              <a:t> cultura Mesopotámica</a:t>
            </a:r>
            <a:endParaRPr lang="es-MX" sz="1400" dirty="0"/>
          </a:p>
        </p:txBody>
      </p:sp>
    </p:spTree>
    <p:extLst>
      <p:ext uri="{BB962C8B-B14F-4D97-AF65-F5344CB8AC3E}">
        <p14:creationId xmlns:p14="http://schemas.microsoft.com/office/powerpoint/2010/main" val="9757937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323528" y="0"/>
            <a:ext cx="2016224" cy="3028140"/>
          </a:xfrm>
          <a:prstGeom prst="rect">
            <a:avLst/>
          </a:prstGeom>
        </p:spPr>
      </p:pic>
      <p:sp>
        <p:nvSpPr>
          <p:cNvPr id="4" name="Rectángulo 3"/>
          <p:cNvSpPr/>
          <p:nvPr/>
        </p:nvSpPr>
        <p:spPr>
          <a:xfrm>
            <a:off x="2483768" y="476672"/>
            <a:ext cx="6480720" cy="1631216"/>
          </a:xfrm>
          <a:prstGeom prst="rect">
            <a:avLst/>
          </a:prstGeom>
        </p:spPr>
        <p:txBody>
          <a:bodyPr wrap="square">
            <a:spAutoFit/>
          </a:bodyPr>
          <a:lstStyle/>
          <a:p>
            <a:r>
              <a:rPr lang="es-MX" sz="2000" dirty="0"/>
              <a:t>Ensayo sobre el </a:t>
            </a:r>
            <a:r>
              <a:rPr lang="es-MX" sz="2000" dirty="0" smtClean="0"/>
              <a:t>principio </a:t>
            </a:r>
            <a:r>
              <a:rPr lang="es-MX" sz="2000" dirty="0"/>
              <a:t>de la </a:t>
            </a:r>
            <a:r>
              <a:rPr lang="es-MX" sz="2000" dirty="0" smtClean="0"/>
              <a:t>población.</a:t>
            </a:r>
            <a:endParaRPr lang="es-MX" sz="2000" dirty="0"/>
          </a:p>
          <a:p>
            <a:r>
              <a:rPr lang="es-MX" sz="2000" dirty="0" smtClean="0"/>
              <a:t>“En </a:t>
            </a:r>
            <a:r>
              <a:rPr lang="es-MX" sz="2000" dirty="0"/>
              <a:t>vez de </a:t>
            </a:r>
            <a:r>
              <a:rPr lang="es-MX" sz="2000" dirty="0" smtClean="0"/>
              <a:t>recomendarles  </a:t>
            </a:r>
            <a:r>
              <a:rPr lang="es-MX" sz="2000" dirty="0"/>
              <a:t>limpieza a los pobres, </a:t>
            </a:r>
            <a:r>
              <a:rPr lang="es-MX" sz="2000" dirty="0" smtClean="0"/>
              <a:t>hemos </a:t>
            </a:r>
            <a:r>
              <a:rPr lang="es-MX" sz="2000" dirty="0"/>
              <a:t>de </a:t>
            </a:r>
            <a:r>
              <a:rPr lang="es-MX" sz="2000" dirty="0" smtClean="0"/>
              <a:t>aconsejarles  </a:t>
            </a:r>
            <a:r>
              <a:rPr lang="es-MX" sz="2000" dirty="0"/>
              <a:t>lo contrario, haremos </a:t>
            </a:r>
            <a:r>
              <a:rPr lang="es-MX" sz="2000" dirty="0" smtClean="0"/>
              <a:t>más  </a:t>
            </a:r>
            <a:r>
              <a:rPr lang="es-MX" sz="2000" dirty="0"/>
              <a:t>estrechas las calles, </a:t>
            </a:r>
            <a:r>
              <a:rPr lang="es-MX" sz="2000" dirty="0" smtClean="0"/>
              <a:t>meteremos  </a:t>
            </a:r>
            <a:r>
              <a:rPr lang="es-MX" sz="2000" dirty="0"/>
              <a:t>más gente en las casas y trataremos de provocar la reaparición de alguna </a:t>
            </a:r>
            <a:r>
              <a:rPr lang="es-MX" sz="2000" dirty="0" smtClean="0"/>
              <a:t>epidemia (Malthus, 1798)</a:t>
            </a:r>
            <a:endParaRPr lang="es-MX" sz="2000" dirty="0"/>
          </a:p>
        </p:txBody>
      </p:sp>
      <p:pic>
        <p:nvPicPr>
          <p:cNvPr id="5" name="Imagen 4"/>
          <p:cNvPicPr>
            <a:picLocks noChangeAspect="1"/>
          </p:cNvPicPr>
          <p:nvPr/>
        </p:nvPicPr>
        <p:blipFill>
          <a:blip r:embed="rId3"/>
          <a:stretch>
            <a:fillRect/>
          </a:stretch>
        </p:blipFill>
        <p:spPr>
          <a:xfrm>
            <a:off x="3430837" y="2564904"/>
            <a:ext cx="5713164" cy="4290290"/>
          </a:xfrm>
          <a:prstGeom prst="rect">
            <a:avLst/>
          </a:prstGeom>
        </p:spPr>
      </p:pic>
      <p:sp>
        <p:nvSpPr>
          <p:cNvPr id="6" name="Rectángulo 5"/>
          <p:cNvSpPr/>
          <p:nvPr/>
        </p:nvSpPr>
        <p:spPr>
          <a:xfrm>
            <a:off x="0" y="4149080"/>
            <a:ext cx="3522989" cy="1938992"/>
          </a:xfrm>
          <a:prstGeom prst="rect">
            <a:avLst/>
          </a:prstGeom>
        </p:spPr>
        <p:txBody>
          <a:bodyPr wrap="square">
            <a:spAutoFit/>
          </a:bodyPr>
          <a:lstStyle/>
          <a:p>
            <a:r>
              <a:rPr lang="es-MX" sz="2000" dirty="0"/>
              <a:t>“Sobre el origen de las especies </a:t>
            </a:r>
            <a:endParaRPr lang="es-MX" sz="2000" dirty="0" smtClean="0"/>
          </a:p>
          <a:p>
            <a:r>
              <a:rPr lang="es-MX" sz="2000" dirty="0" smtClean="0"/>
              <a:t>por </a:t>
            </a:r>
            <a:r>
              <a:rPr lang="es-MX" sz="2000" dirty="0"/>
              <a:t>medio de la selección natural </a:t>
            </a:r>
            <a:endParaRPr lang="es-MX" sz="2000" dirty="0" smtClean="0"/>
          </a:p>
          <a:p>
            <a:r>
              <a:rPr lang="es-MX" sz="2000" dirty="0" smtClean="0"/>
              <a:t>o </a:t>
            </a:r>
            <a:r>
              <a:rPr lang="es-MX" sz="2000" dirty="0"/>
              <a:t>el mantenimiento </a:t>
            </a:r>
            <a:endParaRPr lang="es-MX" sz="2000" dirty="0" smtClean="0"/>
          </a:p>
          <a:p>
            <a:r>
              <a:rPr lang="es-MX" sz="2000" dirty="0" smtClean="0"/>
              <a:t>de </a:t>
            </a:r>
            <a:r>
              <a:rPr lang="es-MX" sz="2000" dirty="0"/>
              <a:t>las razas favorecidas </a:t>
            </a:r>
            <a:endParaRPr lang="es-MX" sz="2000" dirty="0" smtClean="0"/>
          </a:p>
          <a:p>
            <a:r>
              <a:rPr lang="es-MX" sz="2000" dirty="0" smtClean="0"/>
              <a:t>en </a:t>
            </a:r>
            <a:r>
              <a:rPr lang="es-MX" sz="2000" dirty="0"/>
              <a:t>la lucha por la existencia”</a:t>
            </a:r>
          </a:p>
        </p:txBody>
      </p:sp>
    </p:spTree>
    <p:extLst>
      <p:ext uri="{BB962C8B-B14F-4D97-AF65-F5344CB8AC3E}">
        <p14:creationId xmlns:p14="http://schemas.microsoft.com/office/powerpoint/2010/main" val="29322182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134" y="332656"/>
            <a:ext cx="8962354" cy="1569660"/>
          </a:xfrm>
          <a:prstGeom prst="rect">
            <a:avLst/>
          </a:prstGeom>
        </p:spPr>
        <p:txBody>
          <a:bodyPr wrap="square">
            <a:spAutoFit/>
          </a:bodyPr>
          <a:lstStyle/>
          <a:p>
            <a:pPr marL="514350" indent="-514350">
              <a:buAutoNum type="arabicParenR"/>
            </a:pPr>
            <a:r>
              <a:rPr lang="es-MX" sz="3200" dirty="0" smtClean="0"/>
              <a:t>que </a:t>
            </a:r>
            <a:r>
              <a:rPr lang="es-MX" sz="3200" dirty="0"/>
              <a:t>el hombre blanco </a:t>
            </a:r>
            <a:r>
              <a:rPr lang="es-MX" sz="3200" dirty="0" smtClean="0"/>
              <a:t>europeo </a:t>
            </a:r>
            <a:r>
              <a:rPr lang="es-MX" sz="3200" dirty="0"/>
              <a:t>se encuentra en la cúspide de la evolución </a:t>
            </a:r>
            <a:r>
              <a:rPr lang="es-MX" sz="3200" dirty="0" smtClean="0"/>
              <a:t>por eso ha conquistado el mundo</a:t>
            </a:r>
          </a:p>
        </p:txBody>
      </p:sp>
      <p:pic>
        <p:nvPicPr>
          <p:cNvPr id="5" name="Imagen 4"/>
          <p:cNvPicPr>
            <a:picLocks noChangeAspect="1"/>
          </p:cNvPicPr>
          <p:nvPr/>
        </p:nvPicPr>
        <p:blipFill>
          <a:blip r:embed="rId2"/>
          <a:stretch>
            <a:fillRect/>
          </a:stretch>
        </p:blipFill>
        <p:spPr>
          <a:xfrm>
            <a:off x="323528" y="1988840"/>
            <a:ext cx="3312368" cy="4714536"/>
          </a:xfrm>
          <a:prstGeom prst="rect">
            <a:avLst/>
          </a:prstGeom>
        </p:spPr>
      </p:pic>
      <p:sp>
        <p:nvSpPr>
          <p:cNvPr id="6" name="Rectángulo 5"/>
          <p:cNvSpPr/>
          <p:nvPr/>
        </p:nvSpPr>
        <p:spPr>
          <a:xfrm>
            <a:off x="4483311" y="4653136"/>
            <a:ext cx="4195185" cy="1200329"/>
          </a:xfrm>
          <a:prstGeom prst="rect">
            <a:avLst/>
          </a:prstGeom>
        </p:spPr>
        <p:txBody>
          <a:bodyPr wrap="square">
            <a:spAutoFit/>
          </a:bodyPr>
          <a:lstStyle/>
          <a:p>
            <a:r>
              <a:rPr lang="es-MX" sz="2400" dirty="0"/>
              <a:t>El éxito de ventas que influyó e </a:t>
            </a:r>
            <a:endParaRPr lang="es-MX" sz="2400" dirty="0" smtClean="0"/>
          </a:p>
          <a:p>
            <a:r>
              <a:rPr lang="es-MX" sz="2400" dirty="0" smtClean="0"/>
              <a:t>inspiró </a:t>
            </a:r>
            <a:r>
              <a:rPr lang="es-MX" sz="2400" dirty="0"/>
              <a:t>a millones de lectores </a:t>
            </a:r>
            <a:endParaRPr lang="es-MX" sz="2400" dirty="0" smtClean="0"/>
          </a:p>
          <a:p>
            <a:r>
              <a:rPr lang="es-MX" sz="2400" dirty="0" smtClean="0"/>
              <a:t>en </a:t>
            </a:r>
            <a:r>
              <a:rPr lang="es-MX" sz="2400" dirty="0"/>
              <a:t>todo el mundo</a:t>
            </a:r>
          </a:p>
        </p:txBody>
      </p:sp>
    </p:spTree>
    <p:extLst>
      <p:ext uri="{BB962C8B-B14F-4D97-AF65-F5344CB8AC3E}">
        <p14:creationId xmlns:p14="http://schemas.microsoft.com/office/powerpoint/2010/main" val="7541322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611560" y="836712"/>
            <a:ext cx="7884368" cy="1754326"/>
          </a:xfrm>
          <a:prstGeom prst="rect">
            <a:avLst/>
          </a:prstGeom>
        </p:spPr>
        <p:txBody>
          <a:bodyPr wrap="square">
            <a:spAutoFit/>
          </a:bodyPr>
          <a:lstStyle/>
          <a:p>
            <a:r>
              <a:rPr lang="es-MX" sz="3600" dirty="0" smtClean="0"/>
              <a:t>2) Las otras razas son inferiores en la escala evolutiva, </a:t>
            </a:r>
            <a:r>
              <a:rPr lang="es-MX" sz="3600" dirty="0"/>
              <a:t>merecen el dominio y la extinción</a:t>
            </a:r>
          </a:p>
        </p:txBody>
      </p:sp>
      <p:pic>
        <p:nvPicPr>
          <p:cNvPr id="3" name="Imagen 2"/>
          <p:cNvPicPr>
            <a:picLocks noChangeAspect="1"/>
          </p:cNvPicPr>
          <p:nvPr/>
        </p:nvPicPr>
        <p:blipFill>
          <a:blip r:embed="rId2"/>
          <a:stretch>
            <a:fillRect/>
          </a:stretch>
        </p:blipFill>
        <p:spPr>
          <a:xfrm>
            <a:off x="2555776" y="2420888"/>
            <a:ext cx="5688061" cy="4115157"/>
          </a:xfrm>
          <a:prstGeom prst="rect">
            <a:avLst/>
          </a:prstGeom>
        </p:spPr>
      </p:pic>
    </p:spTree>
    <p:extLst>
      <p:ext uri="{BB962C8B-B14F-4D97-AF65-F5344CB8AC3E}">
        <p14:creationId xmlns:p14="http://schemas.microsoft.com/office/powerpoint/2010/main" val="5079548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67544" y="692696"/>
            <a:ext cx="8064896" cy="1200329"/>
          </a:xfrm>
          <a:prstGeom prst="rect">
            <a:avLst/>
          </a:prstGeom>
        </p:spPr>
        <p:txBody>
          <a:bodyPr wrap="square">
            <a:spAutoFit/>
          </a:bodyPr>
          <a:lstStyle/>
          <a:p>
            <a:r>
              <a:rPr lang="es-MX" sz="3600" dirty="0" smtClean="0"/>
              <a:t>3) Puede </a:t>
            </a:r>
            <a:r>
              <a:rPr lang="es-MX" sz="3600" dirty="0"/>
              <a:t>disponer </a:t>
            </a:r>
            <a:r>
              <a:rPr lang="es-MX" sz="3600" dirty="0" smtClean="0"/>
              <a:t>a su antojo de las otras especies ya que son inferiores  </a:t>
            </a:r>
            <a:endParaRPr lang="es-MX" sz="3600" dirty="0"/>
          </a:p>
        </p:txBody>
      </p:sp>
      <p:pic>
        <p:nvPicPr>
          <p:cNvPr id="3" name="Imagen 2"/>
          <p:cNvPicPr>
            <a:picLocks noChangeAspect="1"/>
          </p:cNvPicPr>
          <p:nvPr/>
        </p:nvPicPr>
        <p:blipFill>
          <a:blip r:embed="rId2"/>
          <a:stretch>
            <a:fillRect/>
          </a:stretch>
        </p:blipFill>
        <p:spPr>
          <a:xfrm>
            <a:off x="3059832" y="1916832"/>
            <a:ext cx="3042455" cy="4812451"/>
          </a:xfrm>
          <a:prstGeom prst="rect">
            <a:avLst/>
          </a:prstGeom>
        </p:spPr>
      </p:pic>
    </p:spTree>
    <p:extLst>
      <p:ext uri="{BB962C8B-B14F-4D97-AF65-F5344CB8AC3E}">
        <p14:creationId xmlns:p14="http://schemas.microsoft.com/office/powerpoint/2010/main" val="37670711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286000" y="3105835"/>
            <a:ext cx="4572000" cy="369332"/>
          </a:xfrm>
          <a:prstGeom prst="rect">
            <a:avLst/>
          </a:prstGeom>
        </p:spPr>
        <p:txBody>
          <a:bodyPr>
            <a:spAutoFit/>
          </a:bodyPr>
          <a:lstStyle/>
          <a:p>
            <a:r>
              <a:rPr lang="es-MX" dirty="0" smtClean="0"/>
              <a:t>La</a:t>
            </a:r>
            <a:endParaRPr lang="es-MX" dirty="0"/>
          </a:p>
        </p:txBody>
      </p:sp>
      <p:pic>
        <p:nvPicPr>
          <p:cNvPr id="3" name="2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132" y="2279231"/>
            <a:ext cx="7216236" cy="4421224"/>
          </a:xfrm>
          <a:prstGeom prst="rect">
            <a:avLst/>
          </a:prstGeom>
        </p:spPr>
      </p:pic>
      <p:sp>
        <p:nvSpPr>
          <p:cNvPr id="5" name="Rectángulo 4"/>
          <p:cNvSpPr/>
          <p:nvPr/>
        </p:nvSpPr>
        <p:spPr>
          <a:xfrm>
            <a:off x="491836" y="365005"/>
            <a:ext cx="7752571" cy="1815882"/>
          </a:xfrm>
          <a:prstGeom prst="rect">
            <a:avLst/>
          </a:prstGeom>
        </p:spPr>
        <p:txBody>
          <a:bodyPr wrap="square">
            <a:spAutoFit/>
          </a:bodyPr>
          <a:lstStyle/>
          <a:p>
            <a:r>
              <a:rPr lang="es-MX" sz="2800" dirty="0"/>
              <a:t>4</a:t>
            </a:r>
            <a:r>
              <a:rPr lang="es-MX" sz="2800" dirty="0" smtClean="0"/>
              <a:t>) Las </a:t>
            </a:r>
            <a:r>
              <a:rPr lang="es-MX" sz="2800" dirty="0"/>
              <a:t>mujeres por su naturaleza </a:t>
            </a:r>
            <a:r>
              <a:rPr lang="es-MX" sz="2800" dirty="0" smtClean="0"/>
              <a:t>“femenina” son </a:t>
            </a:r>
            <a:r>
              <a:rPr lang="es-MX" sz="2800" dirty="0"/>
              <a:t>más semejantes a las “razas inferiores”, es decir son débiles, tontas y solo </a:t>
            </a:r>
            <a:r>
              <a:rPr lang="es-MX" sz="2800" dirty="0" smtClean="0"/>
              <a:t>están </a:t>
            </a:r>
            <a:r>
              <a:rPr lang="es-MX" sz="2800" dirty="0"/>
              <a:t>para </a:t>
            </a:r>
            <a:r>
              <a:rPr lang="es-MX" sz="2800" dirty="0" smtClean="0"/>
              <a:t>procrear y obedecer al hombre.</a:t>
            </a:r>
            <a:endParaRPr lang="es-MX" sz="2800" dirty="0"/>
          </a:p>
        </p:txBody>
      </p:sp>
    </p:spTree>
    <p:extLst>
      <p:ext uri="{BB962C8B-B14F-4D97-AF65-F5344CB8AC3E}">
        <p14:creationId xmlns:p14="http://schemas.microsoft.com/office/powerpoint/2010/main" val="112999374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Fluj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Aspecto">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2193</TotalTime>
  <Words>690</Words>
  <Application>Microsoft Office PowerPoint</Application>
  <PresentationFormat>Presentación en pantalla (4:3)</PresentationFormat>
  <Paragraphs>63</Paragraphs>
  <Slides>29</Slides>
  <Notes>1</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29</vt:i4>
      </vt:variant>
    </vt:vector>
  </HeadingPairs>
  <TitlesOfParts>
    <vt:vector size="37" baseType="lpstr">
      <vt:lpstr>Arial Rounded MT Bold</vt:lpstr>
      <vt:lpstr>Calibri</vt:lpstr>
      <vt:lpstr>Consolas</vt:lpstr>
      <vt:lpstr>Corbel</vt:lpstr>
      <vt:lpstr>Wingdings</vt:lpstr>
      <vt:lpstr>Wingdings 2</vt:lpstr>
      <vt:lpstr>Wingdings 3</vt:lpstr>
      <vt:lpstr>Metro</vt:lpstr>
      <vt:lpstr>DOS FORMAS DE MIRAR A LA NATURALEZA: LA DEL PATRIARCADO CON SU LENTE CAPITALISTA Y LA MIRADA MUY OTRA DE LOS PUEBLOS.</vt:lpstr>
      <vt:lpstr>Presentación de PowerPoint</vt:lpstr>
      <vt:lpstr>La naturaleza según el Patriarcado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La ciencia al servicio del capital </vt:lpstr>
      <vt:lpstr>Una ciencia muy otra</vt:lpstr>
      <vt:lpstr>Presentación de PowerPoint</vt:lpstr>
      <vt:lpstr>Los pueblos originarios tienen un profundo conocimiento de la naturaleza y lo tienen incorporado en la cultura.</vt:lpstr>
      <vt:lpstr>Presentación de PowerPoint</vt:lpstr>
      <vt:lpstr>Presentación de PowerPoint</vt:lpstr>
      <vt:lpstr>Presentación de PowerPoint</vt:lpstr>
      <vt:lpstr>GRACIAS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VULNERABILIDAD</dc:title>
  <dc:creator>Franz</dc:creator>
  <cp:lastModifiedBy>Paty Mora</cp:lastModifiedBy>
  <cp:revision>229</cp:revision>
  <dcterms:created xsi:type="dcterms:W3CDTF">2012-04-19T17:42:33Z</dcterms:created>
  <dcterms:modified xsi:type="dcterms:W3CDTF">2017-01-03T15:58:48Z</dcterms:modified>
</cp:coreProperties>
</file>