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73" r:id="rId5"/>
    <p:sldId id="276" r:id="rId6"/>
    <p:sldId id="259" r:id="rId7"/>
    <p:sldId id="274" r:id="rId8"/>
    <p:sldId id="277" r:id="rId9"/>
    <p:sldId id="260" r:id="rId10"/>
    <p:sldId id="265" r:id="rId11"/>
    <p:sldId id="266" r:id="rId12"/>
    <p:sldId id="270" r:id="rId13"/>
    <p:sldId id="258" r:id="rId14"/>
    <p:sldId id="279" r:id="rId15"/>
    <p:sldId id="261" r:id="rId16"/>
    <p:sldId id="269" r:id="rId17"/>
    <p:sldId id="262" r:id="rId18"/>
    <p:sldId id="264" r:id="rId19"/>
    <p:sldId id="263" r:id="rId20"/>
    <p:sldId id="272" r:id="rId21"/>
    <p:sldId id="275" r:id="rId22"/>
    <p:sldId id="271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4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CD7-9D64-8D4E-B26D-09735E3C0160}" type="datetimeFigureOut">
              <a:rPr lang="es-ES" smtClean="0"/>
              <a:t>28/12/2017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26FB-C6CD-F446-BEB7-D97B405C05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46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CD7-9D64-8D4E-B26D-09735E3C0160}" type="datetimeFigureOut">
              <a:rPr lang="es-ES" smtClean="0"/>
              <a:t>28/12/2017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26FB-C6CD-F446-BEB7-D97B405C05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34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CD7-9D64-8D4E-B26D-09735E3C0160}" type="datetimeFigureOut">
              <a:rPr lang="es-ES" smtClean="0"/>
              <a:t>28/12/2017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26FB-C6CD-F446-BEB7-D97B405C05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743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CD7-9D64-8D4E-B26D-09735E3C0160}" type="datetimeFigureOut">
              <a:rPr lang="es-ES" smtClean="0"/>
              <a:t>28/12/2017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26FB-C6CD-F446-BEB7-D97B405C05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93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CD7-9D64-8D4E-B26D-09735E3C0160}" type="datetimeFigureOut">
              <a:rPr lang="es-ES" smtClean="0"/>
              <a:t>28/12/2017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26FB-C6CD-F446-BEB7-D97B405C05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303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CD7-9D64-8D4E-B26D-09735E3C0160}" type="datetimeFigureOut">
              <a:rPr lang="es-ES" smtClean="0"/>
              <a:t>28/12/2017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26FB-C6CD-F446-BEB7-D97B405C05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914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CD7-9D64-8D4E-B26D-09735E3C0160}" type="datetimeFigureOut">
              <a:rPr lang="es-ES" smtClean="0"/>
              <a:t>28/12/2017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26FB-C6CD-F446-BEB7-D97B405C05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23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CD7-9D64-8D4E-B26D-09735E3C0160}" type="datetimeFigureOut">
              <a:rPr lang="es-ES" smtClean="0"/>
              <a:t>28/12/2017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26FB-C6CD-F446-BEB7-D97B405C05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051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CD7-9D64-8D4E-B26D-09735E3C0160}" type="datetimeFigureOut">
              <a:rPr lang="es-ES" smtClean="0"/>
              <a:t>28/12/2017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26FB-C6CD-F446-BEB7-D97B405C05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2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CD7-9D64-8D4E-B26D-09735E3C0160}" type="datetimeFigureOut">
              <a:rPr lang="es-ES" smtClean="0"/>
              <a:t>28/12/2017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26FB-C6CD-F446-BEB7-D97B405C05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45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8CD7-9D64-8D4E-B26D-09735E3C0160}" type="datetimeFigureOut">
              <a:rPr lang="es-ES" smtClean="0"/>
              <a:t>28/12/2017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C26FB-C6CD-F446-BEB7-D97B405C05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68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8CD7-9D64-8D4E-B26D-09735E3C0160}" type="datetimeFigureOut">
              <a:rPr lang="es-ES" smtClean="0"/>
              <a:t>28/12/2017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C26FB-C6CD-F446-BEB7-D97B405C05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448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331622"/>
            <a:ext cx="7772400" cy="1470025"/>
          </a:xfrm>
        </p:spPr>
        <p:txBody>
          <a:bodyPr/>
          <a:lstStyle/>
          <a:p>
            <a:r>
              <a:rPr lang="es-ES" dirty="0" smtClean="0"/>
              <a:t>La química y la </a:t>
            </a:r>
            <a:r>
              <a:rPr lang="es-ES" dirty="0" err="1" smtClean="0"/>
              <a:t>nixtamalización</a:t>
            </a:r>
            <a:r>
              <a:rPr lang="es-ES" dirty="0" smtClean="0"/>
              <a:t> del maíz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0137" y="403551"/>
            <a:ext cx="7103967" cy="1752600"/>
          </a:xfrm>
        </p:spPr>
        <p:txBody>
          <a:bodyPr>
            <a:normAutofit/>
          </a:bodyPr>
          <a:lstStyle/>
          <a:p>
            <a:r>
              <a:rPr lang="es-ES" sz="4800" dirty="0" smtClean="0"/>
              <a:t>Las ciencias frente al muro</a:t>
            </a:r>
          </a:p>
          <a:p>
            <a:endParaRPr lang="es-ES" sz="4800" dirty="0"/>
          </a:p>
        </p:txBody>
      </p:sp>
    </p:spTree>
    <p:extLst>
      <p:ext uri="{BB962C8B-B14F-4D97-AF65-F5344CB8AC3E}">
        <p14:creationId xmlns:p14="http://schemas.microsoft.com/office/powerpoint/2010/main" val="32454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Nixtamalización</a:t>
            </a:r>
            <a:r>
              <a:rPr lang="es-ES" dirty="0" smtClean="0"/>
              <a:t> del maíz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1500 años</a:t>
            </a:r>
          </a:p>
          <a:p>
            <a:r>
              <a:rPr lang="es-ES" dirty="0" err="1" smtClean="0"/>
              <a:t>Nahuátl</a:t>
            </a:r>
            <a:endParaRPr lang="es-ES" dirty="0"/>
          </a:p>
          <a:p>
            <a:pPr lvl="1"/>
            <a:r>
              <a:rPr lang="es-ES" dirty="0" err="1" smtClean="0"/>
              <a:t>Nixtli</a:t>
            </a:r>
            <a:r>
              <a:rPr lang="es-ES" dirty="0" smtClean="0"/>
              <a:t>: cenizas de cal</a:t>
            </a:r>
          </a:p>
          <a:p>
            <a:pPr lvl="1"/>
            <a:r>
              <a:rPr lang="es-ES" dirty="0" err="1" smtClean="0"/>
              <a:t>Tamalli</a:t>
            </a:r>
            <a:r>
              <a:rPr lang="es-ES" dirty="0" smtClean="0"/>
              <a:t>: masa de maíz</a:t>
            </a:r>
          </a:p>
          <a:p>
            <a:r>
              <a:rPr lang="es-ES" dirty="0" smtClean="0"/>
              <a:t>Alimento complementario </a:t>
            </a:r>
            <a:r>
              <a:rPr lang="es-ES" dirty="0" smtClean="0">
                <a:sym typeface="Wingdings"/>
              </a:rPr>
              <a:t> Alimento básico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49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Nixtamalización</a:t>
            </a:r>
            <a:r>
              <a:rPr lang="es-ES" dirty="0" smtClean="0"/>
              <a:t> del maíz</a:t>
            </a:r>
            <a:endParaRPr lang="es-ES" dirty="0"/>
          </a:p>
        </p:txBody>
      </p:sp>
      <p:pic>
        <p:nvPicPr>
          <p:cNvPr id="6" name="Marcador de contenido 5" descr="Captura de pantalla 2017-12-27 a las 23.55.1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7" b="3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237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8601" y="1600200"/>
            <a:ext cx="8498199" cy="4525963"/>
          </a:xfrm>
        </p:spPr>
        <p:txBody>
          <a:bodyPr/>
          <a:lstStyle/>
          <a:p>
            <a:r>
              <a:rPr lang="es-ES" dirty="0" smtClean="0"/>
              <a:t>Cal (viva) </a:t>
            </a:r>
            <a:r>
              <a:rPr lang="es-ES" dirty="0" smtClean="0">
                <a:sym typeface="Wingdings"/>
              </a:rPr>
              <a:t>Óxido de calcio  </a:t>
            </a:r>
            <a:r>
              <a:rPr lang="es-ES" dirty="0" err="1" smtClean="0">
                <a:sym typeface="Wingdings"/>
              </a:rPr>
              <a:t>CaO</a:t>
            </a:r>
            <a:endParaRPr lang="es-ES" dirty="0" smtClean="0">
              <a:sym typeface="Wingdings"/>
            </a:endParaRPr>
          </a:p>
          <a:p>
            <a:endParaRPr lang="es-ES" dirty="0" smtClean="0">
              <a:sym typeface="Wingdings"/>
            </a:endParaRPr>
          </a:p>
          <a:p>
            <a:r>
              <a:rPr lang="es-ES" dirty="0" smtClean="0">
                <a:sym typeface="Wingdings"/>
              </a:rPr>
              <a:t>Cal (apagada)  Hidróxido de calcio  Ca(OH)</a:t>
            </a:r>
            <a:r>
              <a:rPr lang="es-ES" baseline="-25000" dirty="0" smtClean="0">
                <a:sym typeface="Wingdings"/>
              </a:rPr>
              <a:t>2</a:t>
            </a:r>
          </a:p>
          <a:p>
            <a:endParaRPr lang="es-ES" dirty="0" smtClean="0">
              <a:sym typeface="Wingdings"/>
            </a:endParaRPr>
          </a:p>
          <a:p>
            <a:r>
              <a:rPr lang="es-ES" dirty="0" err="1" smtClean="0">
                <a:sym typeface="Wingdings"/>
              </a:rPr>
              <a:t>CaO</a:t>
            </a:r>
            <a:r>
              <a:rPr lang="es-ES" baseline="-25000" dirty="0" smtClean="0">
                <a:sym typeface="Wingdings"/>
              </a:rPr>
              <a:t> </a:t>
            </a:r>
            <a:r>
              <a:rPr lang="es-ES" dirty="0" smtClean="0">
                <a:sym typeface="Wingdings"/>
              </a:rPr>
              <a:t>+ H</a:t>
            </a:r>
            <a:r>
              <a:rPr lang="es-ES" baseline="-25000" dirty="0" smtClean="0">
                <a:sym typeface="Wingdings"/>
              </a:rPr>
              <a:t>2</a:t>
            </a:r>
            <a:r>
              <a:rPr lang="es-ES" dirty="0" smtClean="0">
                <a:sym typeface="Wingdings"/>
              </a:rPr>
              <a:t>O  Ca(OH)</a:t>
            </a:r>
            <a:r>
              <a:rPr lang="es-ES" baseline="-25000" dirty="0" smtClean="0">
                <a:sym typeface="Wingdings"/>
              </a:rPr>
              <a:t>2 </a:t>
            </a:r>
          </a:p>
          <a:p>
            <a:pPr marL="457200" lvl="1" indent="0">
              <a:buNone/>
            </a:pPr>
            <a:r>
              <a:rPr lang="es-ES" dirty="0" smtClean="0"/>
              <a:t>						</a:t>
            </a:r>
            <a:r>
              <a:rPr lang="es-ES" b="1" dirty="0" smtClean="0">
                <a:solidFill>
                  <a:srgbClr val="FF0000"/>
                </a:solidFill>
              </a:rPr>
              <a:t>Ca</a:t>
            </a:r>
            <a:r>
              <a:rPr lang="es-ES" b="1" baseline="30000" dirty="0" smtClean="0">
                <a:solidFill>
                  <a:srgbClr val="FF0000"/>
                </a:solidFill>
              </a:rPr>
              <a:t>++</a:t>
            </a:r>
            <a:endParaRPr lang="es-ES" b="1" baseline="30000" dirty="0">
              <a:solidFill>
                <a:srgbClr val="FF0000"/>
              </a:solidFill>
            </a:endParaRPr>
          </a:p>
        </p:txBody>
      </p:sp>
      <p:pic>
        <p:nvPicPr>
          <p:cNvPr id="4" name="Imagen 3" descr="_calviv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60" y="3579161"/>
            <a:ext cx="2924593" cy="28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99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Nixtamalización</a:t>
            </a:r>
            <a:r>
              <a:rPr lang="es-ES" dirty="0" smtClean="0"/>
              <a:t> del maíz</a:t>
            </a:r>
            <a:endParaRPr lang="es-ES" dirty="0"/>
          </a:p>
        </p:txBody>
      </p:sp>
      <p:pic>
        <p:nvPicPr>
          <p:cNvPr id="4" name="Marcador de contenido 3" descr="_nixtamalizacio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" y="1327169"/>
            <a:ext cx="4652154" cy="2558505"/>
          </a:xfrm>
        </p:spPr>
      </p:pic>
      <p:sp>
        <p:nvSpPr>
          <p:cNvPr id="5" name="CuadroTexto 4"/>
          <p:cNvSpPr txBox="1"/>
          <p:nvPr/>
        </p:nvSpPr>
        <p:spPr>
          <a:xfrm>
            <a:off x="5041931" y="1327169"/>
            <a:ext cx="3644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-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041931" y="2316013"/>
            <a:ext cx="3644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Cocer maíz de 60 a 90 minutos en agua con cal al  1 – 2%.</a:t>
            </a:r>
          </a:p>
          <a:p>
            <a:r>
              <a:rPr lang="es-ES" dirty="0" smtClean="0"/>
              <a:t>Proporción de </a:t>
            </a:r>
            <a:r>
              <a:rPr lang="es-ES" dirty="0" err="1" smtClean="0"/>
              <a:t>maíz:agua</a:t>
            </a:r>
            <a:r>
              <a:rPr lang="es-ES" dirty="0" smtClean="0"/>
              <a:t>, 1:3</a:t>
            </a:r>
          </a:p>
          <a:p>
            <a:r>
              <a:rPr lang="es-ES" dirty="0" smtClean="0"/>
              <a:t>Se deja reposar de 13 a 16 horas</a:t>
            </a:r>
          </a:p>
          <a:p>
            <a:r>
              <a:rPr lang="es-ES" dirty="0" smtClean="0"/>
              <a:t>Se lava dos veces para eliminar el agua (nejayote) y el hollejo del maíz.</a:t>
            </a:r>
          </a:p>
          <a:p>
            <a:r>
              <a:rPr lang="es-ES" dirty="0" smtClean="0"/>
              <a:t>Se muele</a:t>
            </a:r>
          </a:p>
          <a:p>
            <a:r>
              <a:rPr lang="es-ES" dirty="0" smtClean="0"/>
              <a:t>Se hace la masa agregando agua</a:t>
            </a:r>
          </a:p>
          <a:p>
            <a:r>
              <a:rPr lang="es-ES" dirty="0" smtClean="0"/>
              <a:t>Se forman discos de 20 cm de diámetro aproximadamente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Imagen 6" descr="_mujer-y-tortil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50932"/>
            <a:ext cx="3621137" cy="241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_Maiz producto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1874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Composición química del maíz</a:t>
            </a:r>
            <a:endParaRPr lang="es-ES" dirty="0"/>
          </a:p>
        </p:txBody>
      </p:sp>
      <p:pic>
        <p:nvPicPr>
          <p:cNvPr id="4" name="Marcador de contenido 3" descr="_dosmaic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1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897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Nutrientes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Carbohidratos</a:t>
            </a:r>
          </a:p>
          <a:p>
            <a:r>
              <a:rPr lang="es-ES" dirty="0" smtClean="0"/>
              <a:t>Proteínas</a:t>
            </a:r>
          </a:p>
          <a:p>
            <a:pPr lvl="1"/>
            <a:r>
              <a:rPr lang="es-ES" dirty="0" smtClean="0"/>
              <a:t>20 aminoácidos esenciales </a:t>
            </a:r>
          </a:p>
          <a:p>
            <a:r>
              <a:rPr lang="es-ES" dirty="0" smtClean="0"/>
              <a:t>Lípidos</a:t>
            </a:r>
          </a:p>
          <a:p>
            <a:r>
              <a:rPr lang="es-ES" dirty="0" smtClean="0"/>
              <a:t>Vitaminas</a:t>
            </a:r>
          </a:p>
          <a:p>
            <a:r>
              <a:rPr lang="es-ES" dirty="0" smtClean="0"/>
              <a:t>Minerales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849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promedio, el </a:t>
            </a:r>
            <a:r>
              <a:rPr lang="es-ES" dirty="0"/>
              <a:t>contenido de </a:t>
            </a:r>
            <a:r>
              <a:rPr lang="es-ES" dirty="0" err="1"/>
              <a:t>proteína</a:t>
            </a:r>
            <a:r>
              <a:rPr lang="es-ES" dirty="0"/>
              <a:t> del </a:t>
            </a:r>
            <a:r>
              <a:rPr lang="es-ES" dirty="0" err="1"/>
              <a:t>maíz</a:t>
            </a:r>
            <a:r>
              <a:rPr lang="es-ES" dirty="0"/>
              <a:t> es de 10</a:t>
            </a:r>
            <a:r>
              <a:rPr lang="es-ES" dirty="0" smtClean="0"/>
              <a:t>%</a:t>
            </a:r>
          </a:p>
          <a:p>
            <a:r>
              <a:rPr lang="es-ES" dirty="0" smtClean="0"/>
              <a:t>No está </a:t>
            </a:r>
            <a:r>
              <a:rPr lang="es-ES" i="1" u="sng" dirty="0" smtClean="0"/>
              <a:t>biodisponible</a:t>
            </a:r>
          </a:p>
          <a:p>
            <a:endParaRPr lang="es-ES" dirty="0"/>
          </a:p>
        </p:txBody>
      </p:sp>
      <p:pic>
        <p:nvPicPr>
          <p:cNvPr id="4" name="Imagen 3" descr="Captura de pantalla 2017-12-27 a las 23.32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84" y="3624263"/>
            <a:ext cx="4813300" cy="2501900"/>
          </a:xfrm>
          <a:prstGeom prst="rect">
            <a:avLst/>
          </a:prstGeom>
        </p:spPr>
      </p:pic>
      <p:pic>
        <p:nvPicPr>
          <p:cNvPr id="5" name="Marcador de contenido 3" descr="_dosmaices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r="55315" b="4170"/>
          <a:stretch/>
        </p:blipFill>
        <p:spPr>
          <a:xfrm>
            <a:off x="710187" y="3624263"/>
            <a:ext cx="1892505" cy="23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Cocción alcalina</a:t>
            </a:r>
            <a:endParaRPr lang="es-ES" dirty="0"/>
          </a:p>
        </p:txBody>
      </p:sp>
      <p:cxnSp>
        <p:nvCxnSpPr>
          <p:cNvPr id="6" name="Conector curvado 5"/>
          <p:cNvCxnSpPr/>
          <p:nvPr/>
        </p:nvCxnSpPr>
        <p:spPr>
          <a:xfrm>
            <a:off x="5808908" y="2628140"/>
            <a:ext cx="2753573" cy="622454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Marcador de contenido 8" descr="Captura de pantalla 2017-12-28 a las 0.29.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7" b="11097"/>
          <a:stretch>
            <a:fillRect/>
          </a:stretch>
        </p:blipFill>
        <p:spPr>
          <a:xfrm>
            <a:off x="2280342" y="1753079"/>
            <a:ext cx="5445889" cy="2995029"/>
          </a:xfrm>
        </p:spPr>
      </p:pic>
      <p:sp>
        <p:nvSpPr>
          <p:cNvPr id="11" name="CuadroTexto 10"/>
          <p:cNvSpPr txBox="1"/>
          <p:nvPr/>
        </p:nvSpPr>
        <p:spPr>
          <a:xfrm>
            <a:off x="6839926" y="4967059"/>
            <a:ext cx="1005871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Calcio </a:t>
            </a:r>
            <a:r>
              <a:rPr lang="es-ES" baseline="30000" dirty="0" smtClean="0"/>
              <a:t>2+</a:t>
            </a:r>
          </a:p>
          <a:p>
            <a:r>
              <a:rPr lang="es-ES" dirty="0" smtClean="0"/>
              <a:t>Agua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1409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Cocción alcalina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Fibra soluble </a:t>
            </a:r>
          </a:p>
          <a:p>
            <a:r>
              <a:rPr lang="es-ES" dirty="0" smtClean="0"/>
              <a:t>0.9% maíz &lt; 1.3% masa &lt; 1.7% tortilla</a:t>
            </a:r>
          </a:p>
          <a:p>
            <a:r>
              <a:rPr lang="es-ES" dirty="0" smtClean="0"/>
              <a:t>Incrementa </a:t>
            </a:r>
            <a:r>
              <a:rPr lang="es-ES" dirty="0"/>
              <a:t>la </a:t>
            </a:r>
            <a:r>
              <a:rPr lang="es-ES" u="sng" dirty="0"/>
              <a:t>disponibilidad</a:t>
            </a:r>
            <a:r>
              <a:rPr lang="es-ES" dirty="0"/>
              <a:t> de la </a:t>
            </a:r>
            <a:r>
              <a:rPr lang="es-ES" dirty="0" err="1"/>
              <a:t>mayoría</a:t>
            </a:r>
            <a:r>
              <a:rPr lang="es-ES" dirty="0"/>
              <a:t> de los </a:t>
            </a:r>
            <a:r>
              <a:rPr lang="es-ES" dirty="0" err="1"/>
              <a:t>aminoácidos</a:t>
            </a:r>
            <a:r>
              <a:rPr lang="es-ES" dirty="0"/>
              <a:t> esenciales: es una de las </a:t>
            </a:r>
            <a:r>
              <a:rPr lang="es-ES" dirty="0" err="1"/>
              <a:t>prin</a:t>
            </a:r>
            <a:r>
              <a:rPr lang="es-ES" dirty="0"/>
              <a:t>- </a:t>
            </a:r>
            <a:r>
              <a:rPr lang="es-ES" dirty="0" err="1"/>
              <a:t>cipales</a:t>
            </a:r>
            <a:r>
              <a:rPr lang="es-ES" dirty="0"/>
              <a:t> contribuciones a la </a:t>
            </a:r>
            <a:r>
              <a:rPr lang="es-ES" dirty="0" err="1"/>
              <a:t>nutrición</a:t>
            </a:r>
            <a:r>
              <a:rPr lang="es-ES" dirty="0"/>
              <a:t> </a:t>
            </a:r>
            <a:r>
              <a:rPr lang="es-ES" dirty="0" smtClean="0"/>
              <a:t>humana</a:t>
            </a:r>
          </a:p>
          <a:p>
            <a:r>
              <a:rPr lang="es-ES" dirty="0" smtClean="0"/>
              <a:t>Niacina B3</a:t>
            </a:r>
          </a:p>
          <a:p>
            <a:r>
              <a:rPr lang="es-ES" dirty="0" smtClean="0"/>
              <a:t>Evita la pelagra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76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3161" y="729340"/>
            <a:ext cx="8939682" cy="5396823"/>
          </a:xfrm>
        </p:spPr>
        <p:txBody>
          <a:bodyPr/>
          <a:lstStyle/>
          <a:p>
            <a:pPr marL="0" indent="0">
              <a:buNone/>
            </a:pPr>
            <a:r>
              <a:rPr lang="es-ES" sz="3600" dirty="0" smtClean="0"/>
              <a:t>Alejandra García Franco</a:t>
            </a:r>
          </a:p>
          <a:p>
            <a:pPr marL="0" indent="0">
              <a:buNone/>
            </a:pPr>
            <a:r>
              <a:rPr lang="es-ES" dirty="0" smtClean="0"/>
              <a:t>Ciudad de México</a:t>
            </a:r>
          </a:p>
          <a:p>
            <a:pPr marL="0" indent="0">
              <a:buNone/>
            </a:pPr>
            <a:r>
              <a:rPr lang="es-ES" dirty="0" smtClean="0"/>
              <a:t>Universidad Autónoma Metropolitana – Cuajimalpa</a:t>
            </a:r>
          </a:p>
          <a:p>
            <a:pPr marL="0" indent="0">
              <a:buNone/>
            </a:pPr>
            <a:r>
              <a:rPr lang="es-ES" dirty="0" smtClean="0"/>
              <a:t>Ingeniería Biológica</a:t>
            </a:r>
          </a:p>
          <a:p>
            <a:pPr marL="0" indent="0">
              <a:buNone/>
            </a:pPr>
            <a:r>
              <a:rPr lang="es-ES" dirty="0" smtClean="0"/>
              <a:t>Educación en Ciencias / Química General / Taller de Lenguaje y Argumentación</a:t>
            </a:r>
            <a:endParaRPr lang="es-ES" dirty="0"/>
          </a:p>
        </p:txBody>
      </p:sp>
      <p:pic>
        <p:nvPicPr>
          <p:cNvPr id="4" name="Imagen 3" descr="Captura de pantalla 2017-12-27 a las 22.53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66" y="4338699"/>
            <a:ext cx="5158234" cy="2519301"/>
          </a:xfrm>
          <a:prstGeom prst="rect">
            <a:avLst/>
          </a:prstGeom>
        </p:spPr>
      </p:pic>
      <p:pic>
        <p:nvPicPr>
          <p:cNvPr id="5" name="Imagen 4" descr="Captura de pantalla 2017-12-27 a las 22.56.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8699"/>
            <a:ext cx="4012642" cy="25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315559"/>
            <a:ext cx="8229600" cy="4699791"/>
          </a:xfrm>
        </p:spPr>
        <p:txBody>
          <a:bodyPr>
            <a:normAutofit/>
          </a:bodyPr>
          <a:lstStyle/>
          <a:p>
            <a:r>
              <a:rPr lang="es-ES" dirty="0" smtClean="0"/>
              <a:t>El Calcio (Ca) y el Fósforo (P) son los componentes principales del hueso</a:t>
            </a:r>
          </a:p>
          <a:p>
            <a:r>
              <a:rPr lang="es-ES" dirty="0" smtClean="0"/>
              <a:t>El maíz </a:t>
            </a:r>
            <a:r>
              <a:rPr lang="es-ES" dirty="0" err="1" smtClean="0"/>
              <a:t>nixtamalizado</a:t>
            </a:r>
            <a:r>
              <a:rPr lang="es-ES" dirty="0" smtClean="0"/>
              <a:t> tiene una relación </a:t>
            </a:r>
            <a:r>
              <a:rPr lang="es-ES" dirty="0" err="1" smtClean="0"/>
              <a:t>Ca:P</a:t>
            </a:r>
            <a:r>
              <a:rPr lang="es-ES" dirty="0" smtClean="0"/>
              <a:t> de 1.0 (sin </a:t>
            </a:r>
            <a:r>
              <a:rPr lang="es-ES" dirty="0" err="1" smtClean="0"/>
              <a:t>nixtamalizar</a:t>
            </a:r>
            <a:r>
              <a:rPr lang="es-ES" dirty="0" smtClean="0"/>
              <a:t> es de 0.5)</a:t>
            </a:r>
          </a:p>
          <a:p>
            <a:r>
              <a:rPr lang="es-ES" dirty="0" smtClean="0"/>
              <a:t>En México los productos </a:t>
            </a:r>
            <a:r>
              <a:rPr lang="es-ES" dirty="0" err="1" smtClean="0"/>
              <a:t>nixtamalizados</a:t>
            </a:r>
            <a:r>
              <a:rPr lang="es-ES" dirty="0" smtClean="0"/>
              <a:t> proveen el 60% del Calcio que consumimos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Imagen 5" descr="_hues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03" y="3608977"/>
            <a:ext cx="3428431" cy="30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 descr="Captura de pantalla 2017-12-28 a las 6.53.5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4" b="5884"/>
          <a:stretch>
            <a:fillRect/>
          </a:stretch>
        </p:blipFill>
        <p:spPr>
          <a:xfrm>
            <a:off x="457200" y="301625"/>
            <a:ext cx="8229600" cy="5824538"/>
          </a:xfrm>
        </p:spPr>
      </p:pic>
    </p:spTree>
    <p:extLst>
      <p:ext uri="{BB962C8B-B14F-4D97-AF65-F5344CB8AC3E}">
        <p14:creationId xmlns:p14="http://schemas.microsoft.com/office/powerpoint/2010/main" val="121595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Otras Biotecnologías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Fermentaciones</a:t>
            </a:r>
          </a:p>
          <a:p>
            <a:r>
              <a:rPr lang="es-ES" dirty="0" smtClean="0"/>
              <a:t>El uso de papaya para ablandar carnes</a:t>
            </a:r>
          </a:p>
          <a:p>
            <a:r>
              <a:rPr lang="es-ES" dirty="0" smtClean="0"/>
              <a:t>Obtención de pigmentos colorantes</a:t>
            </a:r>
          </a:p>
          <a:p>
            <a:r>
              <a:rPr lang="es-ES" dirty="0" smtClean="0"/>
              <a:t>Secado de hojas de tabaco</a:t>
            </a:r>
          </a:p>
          <a:p>
            <a:r>
              <a:rPr lang="es-ES" dirty="0" smtClean="0"/>
              <a:t>Curtiduría de pieles animales</a:t>
            </a:r>
          </a:p>
          <a:p>
            <a:r>
              <a:rPr lang="es-ES" dirty="0" smtClean="0"/>
              <a:t>Obtención y manejo de polímeros elásticos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50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química frente al muro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Cocinas como laboratorios químicos</a:t>
            </a:r>
          </a:p>
          <a:p>
            <a:r>
              <a:rPr lang="es-ES" dirty="0" smtClean="0"/>
              <a:t>Valoración de los saberes femeninos</a:t>
            </a:r>
          </a:p>
          <a:p>
            <a:r>
              <a:rPr lang="es-ES" dirty="0" smtClean="0"/>
              <a:t>Valoración de los saberes locales</a:t>
            </a:r>
          </a:p>
          <a:p>
            <a:r>
              <a:rPr lang="es-ES" dirty="0" smtClean="0"/>
              <a:t>Valoración de los saberes tradicionales</a:t>
            </a:r>
          </a:p>
          <a:p>
            <a:r>
              <a:rPr lang="es-ES" dirty="0" smtClean="0"/>
              <a:t>Incorporar otras perspectivas (químicas) para dar respuesta a preguntas que nos interesan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199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 descr="_estufa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344040" y="551285"/>
            <a:ext cx="5351708" cy="2943233"/>
          </a:xfrm>
        </p:spPr>
      </p:pic>
      <p:pic>
        <p:nvPicPr>
          <p:cNvPr id="6" name="Imagen 5" descr="_agroquimico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72" y="2541588"/>
            <a:ext cx="3619500" cy="2247900"/>
          </a:xfrm>
          <a:prstGeom prst="rect">
            <a:avLst/>
          </a:prstGeom>
        </p:spPr>
      </p:pic>
      <p:pic>
        <p:nvPicPr>
          <p:cNvPr id="7" name="Imagen 6" descr="rios-contaminados-del-vra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827" y="3758589"/>
            <a:ext cx="3812045" cy="272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9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28900" lvl="6" indent="0">
              <a:buNone/>
            </a:pPr>
            <a:endParaRPr lang="es-ES" sz="6000" smtClean="0"/>
          </a:p>
          <a:p>
            <a:pPr marL="2628900" lvl="6" indent="0">
              <a:buNone/>
            </a:pPr>
            <a:r>
              <a:rPr lang="es-ES" sz="6000" smtClean="0"/>
              <a:t>GRACIAS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23741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Química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Composición de la materia</a:t>
            </a:r>
          </a:p>
          <a:p>
            <a:endParaRPr lang="es-ES" dirty="0" smtClean="0"/>
          </a:p>
          <a:p>
            <a:r>
              <a:rPr lang="es-ES" sz="2400" dirty="0" smtClean="0"/>
              <a:t>Ajenjo (elimina bichos)					Diente de león (presión)			</a:t>
            </a:r>
            <a:r>
              <a:rPr lang="es-ES" dirty="0" smtClean="0"/>
              <a:t>		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Imagen 3" descr="_ajenj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3546102"/>
            <a:ext cx="3838095" cy="2880097"/>
          </a:xfrm>
          <a:prstGeom prst="rect">
            <a:avLst/>
          </a:prstGeom>
        </p:spPr>
      </p:pic>
      <p:pic>
        <p:nvPicPr>
          <p:cNvPr id="5" name="Imagen 4" descr="_dientedele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99" y="3498782"/>
            <a:ext cx="2195563" cy="292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8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Química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Transformación de la materia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68663"/>
            <a:ext cx="3810000" cy="2857500"/>
          </a:xfrm>
          <a:prstGeom prst="rect">
            <a:avLst/>
          </a:prstGeom>
        </p:spPr>
      </p:pic>
      <p:pic>
        <p:nvPicPr>
          <p:cNvPr id="5" name="Imagen 4" descr="_fogon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63" y="3268663"/>
            <a:ext cx="381491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8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celulosa (de la madera) reacciona con oxígeno (del aire) y produce dióxido de carbono y agua</a:t>
            </a:r>
          </a:p>
          <a:p>
            <a:r>
              <a:rPr lang="es-ES" dirty="0" smtClean="0"/>
              <a:t>C</a:t>
            </a:r>
            <a:r>
              <a:rPr lang="es-ES" baseline="-25000" dirty="0" smtClean="0"/>
              <a:t>6</a:t>
            </a:r>
            <a:r>
              <a:rPr lang="es-ES" dirty="0" smtClean="0"/>
              <a:t>H</a:t>
            </a:r>
            <a:r>
              <a:rPr lang="es-ES" baseline="-25000" dirty="0" smtClean="0"/>
              <a:t>10</a:t>
            </a:r>
            <a:r>
              <a:rPr lang="es-ES" dirty="0" smtClean="0"/>
              <a:t>O</a:t>
            </a:r>
            <a:r>
              <a:rPr lang="es-ES" baseline="-25000" dirty="0" smtClean="0"/>
              <a:t>5</a:t>
            </a:r>
            <a:r>
              <a:rPr lang="es-ES" dirty="0" smtClean="0"/>
              <a:t> + 6O</a:t>
            </a:r>
            <a:r>
              <a:rPr lang="es-ES" baseline="-25000" dirty="0" smtClean="0"/>
              <a:t>2</a:t>
            </a:r>
            <a:r>
              <a:rPr lang="es-ES" dirty="0" smtClean="0"/>
              <a:t> </a:t>
            </a:r>
            <a:r>
              <a:rPr lang="es-ES" dirty="0" smtClean="0">
                <a:sym typeface="Wingdings"/>
              </a:rPr>
              <a:t> 6CO</a:t>
            </a:r>
            <a:r>
              <a:rPr lang="es-ES" baseline="-25000" dirty="0" smtClean="0">
                <a:sym typeface="Wingdings"/>
              </a:rPr>
              <a:t>2</a:t>
            </a:r>
            <a:r>
              <a:rPr lang="es-ES" dirty="0" smtClean="0">
                <a:sym typeface="Wingdings"/>
              </a:rPr>
              <a:t> + 5H</a:t>
            </a:r>
            <a:r>
              <a:rPr lang="es-ES" baseline="-25000" dirty="0" smtClean="0">
                <a:sym typeface="Wingdings"/>
              </a:rPr>
              <a:t>2</a:t>
            </a:r>
            <a:r>
              <a:rPr lang="es-ES" dirty="0" smtClean="0">
                <a:sym typeface="Wingdings"/>
              </a:rPr>
              <a:t>O</a:t>
            </a:r>
          </a:p>
          <a:p>
            <a:r>
              <a:rPr lang="es-ES" dirty="0" smtClean="0">
                <a:sym typeface="Wingdings"/>
              </a:rPr>
              <a:t>La materia no se crea ni se destruye, sólo se transforma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86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Domesticación del maíz</a:t>
            </a:r>
            <a:endParaRPr lang="es-ES" dirty="0"/>
          </a:p>
        </p:txBody>
      </p:sp>
      <p:pic>
        <p:nvPicPr>
          <p:cNvPr id="4" name="Marcador de contenido 3" descr="Captura de pantalla 2017-12-27 a las 23.22.3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4007" b="4007"/>
          <a:stretch/>
        </p:blipFill>
        <p:spPr>
          <a:xfrm>
            <a:off x="578376" y="1600200"/>
            <a:ext cx="8108424" cy="4525963"/>
          </a:xfrm>
        </p:spPr>
      </p:pic>
    </p:spTree>
    <p:extLst>
      <p:ext uri="{BB962C8B-B14F-4D97-AF65-F5344CB8AC3E}">
        <p14:creationId xmlns:p14="http://schemas.microsoft.com/office/powerpoint/2010/main" val="5350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Domesticación del maíz</a:t>
            </a:r>
            <a:endParaRPr lang="es-ES" dirty="0"/>
          </a:p>
        </p:txBody>
      </p:sp>
      <p:pic>
        <p:nvPicPr>
          <p:cNvPr id="4" name="Marcador de contenido 3" descr="_maic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4311671" y="4214167"/>
            <a:ext cx="4475715" cy="2461471"/>
          </a:xfrm>
        </p:spPr>
      </p:pic>
      <p:pic>
        <p:nvPicPr>
          <p:cNvPr id="5" name="Imagen 4" descr="_teocin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1" y="1417638"/>
            <a:ext cx="38100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3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 descr="_la-milpa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9" b="17529"/>
          <a:stretch>
            <a:fillRect/>
          </a:stretch>
        </p:blipFill>
        <p:spPr>
          <a:xfrm>
            <a:off x="980724" y="1417638"/>
            <a:ext cx="7014538" cy="4744344"/>
          </a:xfrm>
        </p:spPr>
      </p:pic>
    </p:spTree>
    <p:extLst>
      <p:ext uri="{BB962C8B-B14F-4D97-AF65-F5344CB8AC3E}">
        <p14:creationId xmlns:p14="http://schemas.microsoft.com/office/powerpoint/2010/main" val="28068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Biotecnología mesoamericana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i="1" dirty="0" smtClean="0"/>
              <a:t>Toda </a:t>
            </a:r>
            <a:r>
              <a:rPr lang="es-ES" i="1" dirty="0" err="1"/>
              <a:t>aplicación</a:t>
            </a:r>
            <a:r>
              <a:rPr lang="es-ES" i="1" dirty="0"/>
              <a:t> </a:t>
            </a:r>
            <a:r>
              <a:rPr lang="es-ES" i="1" dirty="0" err="1"/>
              <a:t>tecnológica</a:t>
            </a:r>
            <a:r>
              <a:rPr lang="es-ES" i="1" dirty="0"/>
              <a:t> que utiliza sistemas </a:t>
            </a:r>
            <a:r>
              <a:rPr lang="es-ES" i="1" dirty="0" err="1"/>
              <a:t>biológicos</a:t>
            </a:r>
            <a:r>
              <a:rPr lang="es-ES" i="1" dirty="0"/>
              <a:t> o sus derivados para la </a:t>
            </a:r>
            <a:r>
              <a:rPr lang="es-ES" i="1" dirty="0" err="1"/>
              <a:t>creación</a:t>
            </a:r>
            <a:r>
              <a:rPr lang="es-ES" i="1" dirty="0"/>
              <a:t> o </a:t>
            </a:r>
            <a:r>
              <a:rPr lang="es-ES" i="1" dirty="0" err="1"/>
              <a:t>modificación</a:t>
            </a:r>
            <a:r>
              <a:rPr lang="es-ES" i="1" dirty="0"/>
              <a:t> de productos o procesos para usos </a:t>
            </a:r>
            <a:r>
              <a:rPr lang="es-ES" i="1" dirty="0" err="1"/>
              <a:t>específicos</a:t>
            </a:r>
            <a:r>
              <a:rPr lang="es-ES" i="1" dirty="0"/>
              <a:t> 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Imagen 3" descr="Captura de pantalla 2017-12-26 a las 20.05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88" y="3793671"/>
            <a:ext cx="38227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429</Words>
  <Application>Microsoft Office PowerPoint</Application>
  <PresentationFormat>Presentación en pantalla (4:3)</PresentationFormat>
  <Paragraphs>80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La química y la nixtamalización del maíz</vt:lpstr>
      <vt:lpstr>Presentación de PowerPoint</vt:lpstr>
      <vt:lpstr>Química</vt:lpstr>
      <vt:lpstr>Química</vt:lpstr>
      <vt:lpstr>Presentación de PowerPoint</vt:lpstr>
      <vt:lpstr>Domesticación del maíz</vt:lpstr>
      <vt:lpstr>Domesticación del maíz</vt:lpstr>
      <vt:lpstr>Presentación de PowerPoint</vt:lpstr>
      <vt:lpstr>Biotecnología mesoamericana</vt:lpstr>
      <vt:lpstr>Nixtamalización del maíz</vt:lpstr>
      <vt:lpstr>Nixtamalización del maíz</vt:lpstr>
      <vt:lpstr>Presentación de PowerPoint</vt:lpstr>
      <vt:lpstr>Nixtamalización del maíz</vt:lpstr>
      <vt:lpstr>Presentación de PowerPoint</vt:lpstr>
      <vt:lpstr>Composición química del maíz</vt:lpstr>
      <vt:lpstr>Nutrientes</vt:lpstr>
      <vt:lpstr>Presentación de PowerPoint</vt:lpstr>
      <vt:lpstr>Cocción alcalina</vt:lpstr>
      <vt:lpstr>Cocción alcalina</vt:lpstr>
      <vt:lpstr>Presentación de PowerPoint</vt:lpstr>
      <vt:lpstr>Presentación de PowerPoint</vt:lpstr>
      <vt:lpstr>Otras Biotecnologías</vt:lpstr>
      <vt:lpstr>La química frente al muro</vt:lpstr>
      <vt:lpstr>Presentación de PowerPoint</vt:lpstr>
      <vt:lpstr>Presentación de PowerPoint</vt:lpstr>
    </vt:vector>
  </TitlesOfParts>
  <Company>UAM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Alejandra  García Franco</dc:creator>
  <cp:lastModifiedBy>CIDECI</cp:lastModifiedBy>
  <cp:revision>18</cp:revision>
  <dcterms:created xsi:type="dcterms:W3CDTF">2017-12-28T04:50:58Z</dcterms:created>
  <dcterms:modified xsi:type="dcterms:W3CDTF">2017-12-28T18:39:59Z</dcterms:modified>
</cp:coreProperties>
</file>