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32"/>
  </p:notesMasterIdLst>
  <p:sldIdLst>
    <p:sldId id="256" r:id="rId2"/>
    <p:sldId id="259" r:id="rId3"/>
    <p:sldId id="264" r:id="rId4"/>
    <p:sldId id="303" r:id="rId5"/>
    <p:sldId id="266" r:id="rId6"/>
    <p:sldId id="267" r:id="rId7"/>
    <p:sldId id="291" r:id="rId8"/>
    <p:sldId id="260" r:id="rId9"/>
    <p:sldId id="279" r:id="rId10"/>
    <p:sldId id="304" r:id="rId11"/>
    <p:sldId id="271" r:id="rId12"/>
    <p:sldId id="261" r:id="rId13"/>
    <p:sldId id="305" r:id="rId14"/>
    <p:sldId id="276" r:id="rId15"/>
    <p:sldId id="277" r:id="rId16"/>
    <p:sldId id="280" r:id="rId17"/>
    <p:sldId id="306" r:id="rId18"/>
    <p:sldId id="301" r:id="rId19"/>
    <p:sldId id="302" r:id="rId20"/>
    <p:sldId id="298" r:id="rId21"/>
    <p:sldId id="285" r:id="rId22"/>
    <p:sldId id="286" r:id="rId23"/>
    <p:sldId id="290" r:id="rId24"/>
    <p:sldId id="288" r:id="rId25"/>
    <p:sldId id="282" r:id="rId26"/>
    <p:sldId id="293" r:id="rId27"/>
    <p:sldId id="296" r:id="rId28"/>
    <p:sldId id="297" r:id="rId29"/>
    <p:sldId id="299" r:id="rId30"/>
    <p:sldId id="30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18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83A4B-D8B7-1A46-AF58-874C24FE44C5}" type="datetimeFigureOut">
              <a:rPr lang="en-US" smtClean="0"/>
              <a:t>23/12/17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3B940-B830-DA4E-9DF5-F1050CBD0A2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62935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512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F18E196-3519-4D3F-B231-49DD46830955}" type="slidenum">
              <a:rPr lang="es-MX" smtClean="0"/>
              <a:pPr/>
              <a:t>15</a:t>
            </a:fld>
            <a:endParaRPr lang="es-MX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1069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DD48-6008-1747-AC7C-CC80D517B57A}" type="datetimeFigureOut">
              <a:rPr lang="en-US" smtClean="0"/>
              <a:t>23/12/17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A67F3-E1DC-5044-9418-10AB0F7108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82285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DD48-6008-1747-AC7C-CC80D517B57A}" type="datetimeFigureOut">
              <a:rPr lang="en-US" smtClean="0"/>
              <a:t>23/12/17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A67F3-E1DC-5044-9418-10AB0F7108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1523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DD48-6008-1747-AC7C-CC80D517B57A}" type="datetimeFigureOut">
              <a:rPr lang="en-US" smtClean="0"/>
              <a:t>23/12/17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A67F3-E1DC-5044-9418-10AB0F7108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1894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814275" y="523433"/>
            <a:ext cx="5492400" cy="10216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814275" y="1769800"/>
            <a:ext cx="6132600" cy="41940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7618000" y="6182000"/>
            <a:ext cx="1487400" cy="42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69269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DD48-6008-1747-AC7C-CC80D517B57A}" type="datetimeFigureOut">
              <a:rPr lang="en-US" smtClean="0"/>
              <a:t>23/12/17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A67F3-E1DC-5044-9418-10AB0F7108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075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DD48-6008-1747-AC7C-CC80D517B57A}" type="datetimeFigureOut">
              <a:rPr lang="en-US" smtClean="0"/>
              <a:t>23/12/17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A67F3-E1DC-5044-9418-10AB0F7108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107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DD48-6008-1747-AC7C-CC80D517B57A}" type="datetimeFigureOut">
              <a:rPr lang="en-US" smtClean="0"/>
              <a:t>23/12/17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A67F3-E1DC-5044-9418-10AB0F7108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4696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DD48-6008-1747-AC7C-CC80D517B57A}" type="datetimeFigureOut">
              <a:rPr lang="en-US" smtClean="0"/>
              <a:t>23/12/17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A67F3-E1DC-5044-9418-10AB0F7108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9996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DD48-6008-1747-AC7C-CC80D517B57A}" type="datetimeFigureOut">
              <a:rPr lang="en-US" smtClean="0"/>
              <a:t>23/12/17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A67F3-E1DC-5044-9418-10AB0F7108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5547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DD48-6008-1747-AC7C-CC80D517B57A}" type="datetimeFigureOut">
              <a:rPr lang="en-US" smtClean="0"/>
              <a:t>23/12/17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A67F3-E1DC-5044-9418-10AB0F7108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7874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DD48-6008-1747-AC7C-CC80D517B57A}" type="datetimeFigureOut">
              <a:rPr lang="en-US" smtClean="0"/>
              <a:t>23/12/17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A67F3-E1DC-5044-9418-10AB0F7108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02007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DD48-6008-1747-AC7C-CC80D517B57A}" type="datetimeFigureOut">
              <a:rPr lang="en-US" smtClean="0"/>
              <a:t>23/12/17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A67F3-E1DC-5044-9418-10AB0F7108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983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0DD48-6008-1747-AC7C-CC80D517B57A}" type="datetimeFigureOut">
              <a:rPr lang="en-US" smtClean="0"/>
              <a:t>23/12/17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A67F3-E1DC-5044-9418-10AB0F7108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002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8.emf"/><Relationship Id="rId6" Type="http://schemas.openxmlformats.org/officeDocument/2006/relationships/image" Target="../media/image29.png"/><Relationship Id="rId7" Type="http://schemas.openxmlformats.org/officeDocument/2006/relationships/image" Target="../media/image4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.jpe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99918"/>
            <a:ext cx="6692900" cy="1752600"/>
          </a:xfrm>
        </p:spPr>
        <p:txBody>
          <a:bodyPr>
            <a:normAutofit fontScale="92500"/>
          </a:bodyPr>
          <a:lstStyle/>
          <a:p>
            <a:r>
              <a:rPr lang="es-ES_tradnl" dirty="0" smtClean="0"/>
              <a:t>Geof</a:t>
            </a:r>
            <a:r>
              <a:rPr lang="es-ES_tradnl" dirty="0" smtClean="0"/>
              <a:t>ísica: lo que hay dentro de la Tierra</a:t>
            </a:r>
            <a:endParaRPr lang="es-ES_tradnl" dirty="0" smtClean="0"/>
          </a:p>
          <a:p>
            <a:endParaRPr lang="es-ES_tradnl" dirty="0"/>
          </a:p>
          <a:p>
            <a:pPr algn="r"/>
            <a:r>
              <a:rPr lang="es-ES_tradnl" dirty="0" smtClean="0"/>
              <a:t>Ana Caccavari Garza</a:t>
            </a:r>
            <a:endParaRPr lang="es-ES_trad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415218"/>
            <a:ext cx="81280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52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Picture 5" descr="Captura de pantalla 2017-12-25 a las 12.08.4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9"/>
          <a:stretch/>
        </p:blipFill>
        <p:spPr>
          <a:xfrm>
            <a:off x="1843503" y="0"/>
            <a:ext cx="7300497" cy="4699000"/>
          </a:xfrm>
          <a:prstGeom prst="rect">
            <a:avLst/>
          </a:prstGeom>
        </p:spPr>
      </p:pic>
      <p:pic>
        <p:nvPicPr>
          <p:cNvPr id="9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65700"/>
            <a:ext cx="5831208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77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can1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574" y="782"/>
            <a:ext cx="7937860" cy="563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3 Título"/>
          <p:cNvSpPr txBox="1">
            <a:spLocks/>
          </p:cNvSpPr>
          <p:nvPr/>
        </p:nvSpPr>
        <p:spPr>
          <a:xfrm>
            <a:off x="0" y="5740163"/>
            <a:ext cx="46463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/>
              <a:t>Sismolog</a:t>
            </a:r>
            <a:r>
              <a:rPr lang="es-MX" dirty="0" smtClean="0"/>
              <a:t>ía</a:t>
            </a:r>
            <a:endParaRPr lang="es-MX" dirty="0"/>
          </a:p>
        </p:txBody>
      </p:sp>
      <p:pic>
        <p:nvPicPr>
          <p:cNvPr id="8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4346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623"/>
          <a:stretch/>
        </p:blipFill>
        <p:spPr>
          <a:xfrm>
            <a:off x="1833928" y="416570"/>
            <a:ext cx="5936462" cy="5211068"/>
          </a:xfrm>
          <a:prstGeom prst="rect">
            <a:avLst/>
          </a:prstGeom>
        </p:spPr>
      </p:pic>
      <p:sp>
        <p:nvSpPr>
          <p:cNvPr id="5" name="3 Título"/>
          <p:cNvSpPr txBox="1">
            <a:spLocks/>
          </p:cNvSpPr>
          <p:nvPr/>
        </p:nvSpPr>
        <p:spPr>
          <a:xfrm>
            <a:off x="0" y="5740163"/>
            <a:ext cx="46463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/>
              <a:t>Sismolog</a:t>
            </a:r>
            <a:r>
              <a:rPr lang="es-MX" dirty="0" smtClean="0"/>
              <a:t>ía</a:t>
            </a:r>
            <a:endParaRPr lang="es-MX" dirty="0"/>
          </a:p>
        </p:txBody>
      </p:sp>
      <p:pic>
        <p:nvPicPr>
          <p:cNvPr id="9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370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274638"/>
            <a:ext cx="4563745" cy="5686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7463"/>
          <a:stretch/>
        </p:blipFill>
        <p:spPr>
          <a:xfrm>
            <a:off x="6273800" y="1005681"/>
            <a:ext cx="2176145" cy="2336800"/>
          </a:xfrm>
          <a:prstGeom prst="rect">
            <a:avLst/>
          </a:prstGeom>
        </p:spPr>
      </p:pic>
      <p:sp>
        <p:nvSpPr>
          <p:cNvPr id="8" name="3 Título"/>
          <p:cNvSpPr txBox="1">
            <a:spLocks/>
          </p:cNvSpPr>
          <p:nvPr/>
        </p:nvSpPr>
        <p:spPr>
          <a:xfrm>
            <a:off x="0" y="5740163"/>
            <a:ext cx="46463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/>
              <a:t>Geomagnetismo</a:t>
            </a:r>
            <a:endParaRPr lang="es-MX" dirty="0"/>
          </a:p>
        </p:txBody>
      </p:sp>
      <p:pic>
        <p:nvPicPr>
          <p:cNvPr id="9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392788" y="3546872"/>
            <a:ext cx="3746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/>
              <a:t>40 000  nT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3896608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9112"/>
            <a:ext cx="8229600" cy="1143000"/>
          </a:xfrm>
        </p:spPr>
        <p:txBody>
          <a:bodyPr/>
          <a:lstStyle/>
          <a:p>
            <a:r>
              <a:rPr lang="es-MX" dirty="0" smtClean="0">
                <a:ea typeface="ＭＳ Ｐゴシック" pitchFamily="34" charset="-128"/>
              </a:rPr>
              <a:t>Campo Magnético Terrestre</a:t>
            </a:r>
            <a:endParaRPr lang="es-ES_tradnl" dirty="0"/>
          </a:p>
        </p:txBody>
      </p:sp>
      <p:pic>
        <p:nvPicPr>
          <p:cNvPr id="4" name="Picture 5" descr="dyna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124744"/>
            <a:ext cx="3670300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3040" y="2276872"/>
            <a:ext cx="3746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/>
              <a:t>Los </a:t>
            </a:r>
            <a:r>
              <a:rPr lang="es-MX" sz="2400" dirty="0"/>
              <a:t>movimientos de rotación de la Tierra y los cambios en el gradiente de temperatura</a:t>
            </a:r>
            <a:endParaRPr lang="es-ES_tradnl" sz="2400" dirty="0"/>
          </a:p>
        </p:txBody>
      </p:sp>
      <p:sp>
        <p:nvSpPr>
          <p:cNvPr id="7" name="3 Título"/>
          <p:cNvSpPr txBox="1">
            <a:spLocks/>
          </p:cNvSpPr>
          <p:nvPr/>
        </p:nvSpPr>
        <p:spPr>
          <a:xfrm>
            <a:off x="0" y="5740163"/>
            <a:ext cx="46463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/>
              <a:t>Geomagnetismo</a:t>
            </a:r>
            <a:endParaRPr lang="es-MX" dirty="0"/>
          </a:p>
        </p:txBody>
      </p:sp>
      <p:pic>
        <p:nvPicPr>
          <p:cNvPr id="9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789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1 Título"/>
          <p:cNvSpPr>
            <a:spLocks noGrp="1"/>
          </p:cNvSpPr>
          <p:nvPr>
            <p:ph type="title"/>
          </p:nvPr>
        </p:nvSpPr>
        <p:spPr>
          <a:xfrm>
            <a:off x="17760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dirty="0" smtClean="0">
                <a:ea typeface="ＭＳ Ｐゴシック" pitchFamily="34" charset="-128"/>
              </a:rPr>
              <a:t>Campo Magnético Terrestre</a:t>
            </a:r>
          </a:p>
        </p:txBody>
      </p:sp>
      <p:graphicFrame>
        <p:nvGraphicFramePr>
          <p:cNvPr id="102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7698349"/>
              </p:ext>
            </p:extLst>
          </p:nvPr>
        </p:nvGraphicFramePr>
        <p:xfrm>
          <a:off x="633986" y="1196752"/>
          <a:ext cx="4686221" cy="4525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CorelDRAW" r:id="rId4" imgW="3316680" imgH="3202200" progId="">
                  <p:embed/>
                </p:oleObj>
              </mc:Choice>
              <mc:Fallback>
                <p:oleObj name="CorelDRAW" r:id="rId4" imgW="3316680" imgH="3202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986" y="1196752"/>
                        <a:ext cx="4686221" cy="45259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3560" y="2132856"/>
            <a:ext cx="3960440" cy="2641958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6" name="3 Título"/>
          <p:cNvSpPr txBox="1">
            <a:spLocks/>
          </p:cNvSpPr>
          <p:nvPr/>
        </p:nvSpPr>
        <p:spPr>
          <a:xfrm>
            <a:off x="0" y="5740163"/>
            <a:ext cx="46463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/>
              <a:t>Geomagnetismo</a:t>
            </a:r>
            <a:endParaRPr lang="es-MX" dirty="0"/>
          </a:p>
        </p:txBody>
      </p:sp>
      <p:pic>
        <p:nvPicPr>
          <p:cNvPr id="8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0300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"/>
          <p:cNvPicPr>
            <a:picLocks noChangeAspect="1"/>
          </p:cNvPicPr>
          <p:nvPr/>
        </p:nvPicPr>
        <p:blipFill>
          <a:blip r:embed="rId2"/>
          <a:srcRect t="14831" b="14831"/>
          <a:stretch>
            <a:fillRect/>
          </a:stretch>
        </p:blipFill>
        <p:spPr bwMode="auto">
          <a:xfrm>
            <a:off x="755576" y="552433"/>
            <a:ext cx="7643192" cy="4203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3 Título"/>
          <p:cNvSpPr txBox="1">
            <a:spLocks/>
          </p:cNvSpPr>
          <p:nvPr/>
        </p:nvSpPr>
        <p:spPr>
          <a:xfrm>
            <a:off x="0" y="5740163"/>
            <a:ext cx="46463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/>
              <a:t>Geomagnetismo</a:t>
            </a:r>
            <a:endParaRPr lang="es-MX" dirty="0"/>
          </a:p>
        </p:txBody>
      </p:sp>
      <p:pic>
        <p:nvPicPr>
          <p:cNvPr id="7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5034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42" y="1772816"/>
            <a:ext cx="8382258" cy="3249963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</a:t>
            </a:r>
            <a:r>
              <a:rPr lang="es-ES_tradnl" dirty="0" err="1" smtClean="0"/>
              <a:t>ormentas</a:t>
            </a:r>
            <a:r>
              <a:rPr lang="es-ES_tradnl" dirty="0" smtClean="0"/>
              <a:t> solares </a:t>
            </a:r>
            <a:r>
              <a:rPr lang="es-ES_tradnl" dirty="0" smtClean="0"/>
              <a:t>vs. Sismos</a:t>
            </a:r>
            <a:endParaRPr lang="es-ES_tradnl" dirty="0"/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0" y="5740163"/>
            <a:ext cx="46463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/>
              <a:t>Geomagnetismo</a:t>
            </a:r>
            <a:endParaRPr lang="es-MX" dirty="0"/>
          </a:p>
        </p:txBody>
      </p:sp>
      <p:pic>
        <p:nvPicPr>
          <p:cNvPr id="7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5753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-75636" y="0"/>
            <a:ext cx="7053210" cy="1400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¿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Qué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estudia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la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Geofísica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?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3970215" y="2683515"/>
            <a:ext cx="1914570" cy="202536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90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3"/>
          <p:cNvSpPr/>
          <p:nvPr/>
        </p:nvSpPr>
        <p:spPr>
          <a:xfrm>
            <a:off x="4467639" y="880200"/>
            <a:ext cx="1760635" cy="157032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90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CustomShape 4"/>
          <p:cNvSpPr/>
          <p:nvPr/>
        </p:nvSpPr>
        <p:spPr>
          <a:xfrm>
            <a:off x="6688439" y="1963800"/>
            <a:ext cx="1752175" cy="157032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90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5"/>
          <p:cNvSpPr/>
          <p:nvPr/>
        </p:nvSpPr>
        <p:spPr>
          <a:xfrm>
            <a:off x="6394554" y="3822120"/>
            <a:ext cx="2046060" cy="157032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90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6"/>
          <p:cNvSpPr/>
          <p:nvPr/>
        </p:nvSpPr>
        <p:spPr>
          <a:xfrm>
            <a:off x="4106564" y="5123880"/>
            <a:ext cx="1641871" cy="157032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190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7"/>
          <p:cNvSpPr/>
          <p:nvPr/>
        </p:nvSpPr>
        <p:spPr>
          <a:xfrm>
            <a:off x="1445846" y="4186800"/>
            <a:ext cx="1724054" cy="157032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190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CustomShape 8"/>
          <p:cNvSpPr/>
          <p:nvPr/>
        </p:nvSpPr>
        <p:spPr>
          <a:xfrm>
            <a:off x="1987620" y="1865040"/>
            <a:ext cx="1528990" cy="157032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190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9"/>
          <p:cNvSpPr/>
          <p:nvPr/>
        </p:nvSpPr>
        <p:spPr>
          <a:xfrm>
            <a:off x="575550" y="2386060"/>
            <a:ext cx="160002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MX" sz="1400" b="1" strike="noStrike" spc="-1" dirty="0">
                <a:uFill>
                  <a:solidFill>
                    <a:srgbClr val="FFFFFF"/>
                  </a:solidFill>
                </a:uFill>
                <a:latin typeface="Century Gothic"/>
              </a:rPr>
              <a:t>Exploración de 
Recursos Naturales</a:t>
            </a:r>
            <a:endParaRPr lang="es-MX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" name="CustomShape 10"/>
          <p:cNvSpPr/>
          <p:nvPr/>
        </p:nvSpPr>
        <p:spPr>
          <a:xfrm>
            <a:off x="389856" y="5134140"/>
            <a:ext cx="98739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MX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Sismos y 
Terremotos</a:t>
            </a:r>
            <a:endParaRPr lang="es-MX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CustomShape 11"/>
          <p:cNvSpPr/>
          <p:nvPr/>
        </p:nvSpPr>
        <p:spPr>
          <a:xfrm>
            <a:off x="3284920" y="6025680"/>
            <a:ext cx="148122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MX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Campo Magnético</a:t>
            </a:r>
            <a:endParaRPr lang="es-MX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MX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de la Tierra</a:t>
            </a:r>
            <a:endParaRPr lang="es-MX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" name="CustomShape 12"/>
          <p:cNvSpPr/>
          <p:nvPr/>
        </p:nvSpPr>
        <p:spPr>
          <a:xfrm>
            <a:off x="6228274" y="5453860"/>
            <a:ext cx="12846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MX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Obras de 
Infraestructura</a:t>
            </a:r>
            <a:endParaRPr lang="es-MX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CustomShape 13"/>
          <p:cNvSpPr/>
          <p:nvPr/>
        </p:nvSpPr>
        <p:spPr>
          <a:xfrm>
            <a:off x="7821630" y="2100240"/>
            <a:ext cx="104679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MX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Arqueología</a:t>
            </a:r>
            <a:endParaRPr lang="es-MX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CustomShape 14"/>
          <p:cNvSpPr/>
          <p:nvPr/>
        </p:nvSpPr>
        <p:spPr>
          <a:xfrm>
            <a:off x="5884785" y="891360"/>
            <a:ext cx="94068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MX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Actividad 
Volcánica  </a:t>
            </a:r>
            <a:endParaRPr lang="es-MX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7665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363689" y="3143880"/>
            <a:ext cx="1951451" cy="870120"/>
          </a:xfrm>
          <a:prstGeom prst="roundRect">
            <a:avLst>
              <a:gd name="adj" fmla="val 10000"/>
            </a:avLst>
          </a:prstGeom>
          <a:solidFill>
            <a:schemeClr val="accent4"/>
          </a:solidFill>
          <a:ln w="9360">
            <a:solidFill>
              <a:srgbClr val="9E5E9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4640" tIns="44640" rIns="19080" bIns="44640" anchor="ctr"/>
          <a:lstStyle/>
          <a:p>
            <a:pPr algn="ctr">
              <a:lnSpc>
                <a:spcPct val="90000"/>
              </a:lnSpc>
            </a:pPr>
            <a:r>
              <a:rPr lang="es-MX" sz="3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G</a:t>
            </a:r>
            <a:r>
              <a:rPr lang="es-MX" sz="3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eofísica</a:t>
            </a:r>
            <a:endParaRPr lang="es-MX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CustomShape 2"/>
          <p:cNvSpPr/>
          <p:nvPr/>
        </p:nvSpPr>
        <p:spPr>
          <a:xfrm rot="18540600">
            <a:off x="1937257" y="2749504"/>
            <a:ext cx="975731" cy="100629"/>
          </a:xfrm>
          <a:custGeom>
            <a:avLst/>
            <a:gdLst/>
            <a:ahLst/>
            <a:cxnLst/>
            <a:rect l="l" t="t" r="r" b="b"/>
            <a:pathLst>
              <a:path w="1468350">
                <a:moveTo>
                  <a:pt x="0" y="31069"/>
                </a:moveTo>
                <a:lnTo>
                  <a:pt x="1468350" y="31069"/>
                </a:lnTo>
              </a:path>
            </a:pathLst>
          </a:custGeom>
          <a:noFill/>
          <a:ln w="28440">
            <a:solidFill>
              <a:srgbClr val="000000"/>
            </a:solidFill>
            <a:round/>
          </a:ln>
          <a:effectLst>
            <a:outerShdw dist="25560" dir="5400000">
              <a:srgbClr val="000000">
                <a:alpha val="4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3"/>
          <p:cNvSpPr/>
          <p:nvPr/>
        </p:nvSpPr>
        <p:spPr>
          <a:xfrm>
            <a:off x="2637899" y="1900440"/>
            <a:ext cx="1277883" cy="1074600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EBC55F"/>
              </a:gs>
              <a:gs pos="100000">
                <a:srgbClr val="BA931F"/>
              </a:gs>
            </a:gsLst>
            <a:lin ang="5400000"/>
          </a:gradFill>
          <a:ln>
            <a:noFill/>
          </a:ln>
          <a:effectLst>
            <a:outerShdw dist="3816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es-MX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Gran</a:t>
            </a:r>
            <a:r>
              <a:rPr lang="es-MX" sz="16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r>
              <a:rPr lang="es-MX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escala</a:t>
            </a:r>
          </a:p>
        </p:txBody>
      </p:sp>
      <p:sp>
        <p:nvSpPr>
          <p:cNvPr id="266" name="CustomShape 4"/>
          <p:cNvSpPr/>
          <p:nvPr/>
        </p:nvSpPr>
        <p:spPr>
          <a:xfrm rot="17724600">
            <a:off x="3471209" y="1584167"/>
            <a:ext cx="576936" cy="71576"/>
          </a:xfrm>
          <a:custGeom>
            <a:avLst/>
            <a:gdLst/>
            <a:ahLst/>
            <a:cxnLst/>
            <a:rect l="l" t="t" r="r" b="b"/>
            <a:pathLst>
              <a:path w="1188139">
                <a:moveTo>
                  <a:pt x="0" y="31069"/>
                </a:moveTo>
                <a:lnTo>
                  <a:pt x="1188139" y="31069"/>
                </a:lnTo>
              </a:path>
            </a:pathLst>
          </a:custGeom>
          <a:noFill/>
          <a:ln w="28440">
            <a:solidFill>
              <a:srgbClr val="000000"/>
            </a:solidFill>
            <a:round/>
          </a:ln>
          <a:effectLst>
            <a:outerShdw dist="25560" dir="5400000">
              <a:srgbClr val="000000">
                <a:alpha val="4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5"/>
          <p:cNvSpPr/>
          <p:nvPr/>
        </p:nvSpPr>
        <p:spPr>
          <a:xfrm>
            <a:off x="3831570" y="1025280"/>
            <a:ext cx="1621620" cy="678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BC55F"/>
              </a:gs>
              <a:gs pos="100000">
                <a:srgbClr val="BA931F"/>
              </a:gs>
            </a:gsLst>
            <a:lin ang="5400000"/>
          </a:gradFill>
          <a:ln>
            <a:noFill/>
          </a:ln>
          <a:effectLst>
            <a:outerShdw dist="3816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12600" anchor="ctr"/>
          <a:lstStyle/>
          <a:p>
            <a:pPr algn="ctr">
              <a:lnSpc>
                <a:spcPct val="90000"/>
              </a:lnSpc>
            </a:pPr>
            <a:r>
              <a:rPr lang="es-MX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Interior de la Tierra</a:t>
            </a:r>
            <a:endParaRPr lang="es-MX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CustomShape 6"/>
          <p:cNvSpPr/>
          <p:nvPr/>
        </p:nvSpPr>
        <p:spPr>
          <a:xfrm rot="3660000" flipV="1">
            <a:off x="3465477" y="3224960"/>
            <a:ext cx="613712" cy="45719"/>
          </a:xfrm>
          <a:custGeom>
            <a:avLst/>
            <a:gdLst/>
            <a:ahLst/>
            <a:cxnLst/>
            <a:rect l="l" t="t" r="r" b="b"/>
            <a:pathLst>
              <a:path w="1208324">
                <a:moveTo>
                  <a:pt x="0" y="31069"/>
                </a:moveTo>
                <a:lnTo>
                  <a:pt x="1208324" y="31069"/>
                </a:lnTo>
              </a:path>
            </a:pathLst>
          </a:custGeom>
          <a:noFill/>
          <a:ln w="28440">
            <a:solidFill>
              <a:srgbClr val="000000"/>
            </a:solidFill>
            <a:round/>
          </a:ln>
          <a:effectLst>
            <a:outerShdw dist="25560" dir="5400000">
              <a:srgbClr val="000000">
                <a:alpha val="4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7"/>
          <p:cNvSpPr/>
          <p:nvPr/>
        </p:nvSpPr>
        <p:spPr>
          <a:xfrm>
            <a:off x="3888540" y="3129480"/>
            <a:ext cx="1608930" cy="730440"/>
          </a:xfrm>
          <a:prstGeom prst="roundRect">
            <a:avLst>
              <a:gd name="adj" fmla="val 10000"/>
            </a:avLst>
          </a:prstGeom>
          <a:solidFill>
            <a:srgbClr val="6AAC90"/>
          </a:solidFill>
          <a:ln w="19080">
            <a:solidFill>
              <a:srgbClr val="4E7F6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3840" tIns="33840" rIns="12600" bIns="34200" anchor="ctr"/>
          <a:lstStyle/>
          <a:p>
            <a:pPr algn="ctr">
              <a:lnSpc>
                <a:spcPct val="90000"/>
              </a:lnSpc>
            </a:pPr>
            <a:r>
              <a:rPr lang="es-MX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“Exterior” de la Tierra</a:t>
            </a:r>
            <a:endParaRPr lang="es-MX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CustomShape 8"/>
          <p:cNvSpPr/>
          <p:nvPr/>
        </p:nvSpPr>
        <p:spPr>
          <a:xfrm rot="3583800">
            <a:off x="1769780" y="4607250"/>
            <a:ext cx="1436291" cy="108813"/>
          </a:xfrm>
          <a:custGeom>
            <a:avLst/>
            <a:gdLst/>
            <a:ahLst/>
            <a:cxnLst/>
            <a:rect l="l" t="t" r="r" b="b"/>
            <a:pathLst>
              <a:path w="1990688">
                <a:moveTo>
                  <a:pt x="0" y="31069"/>
                </a:moveTo>
                <a:lnTo>
                  <a:pt x="1990688" y="31069"/>
                </a:lnTo>
              </a:path>
            </a:pathLst>
          </a:custGeom>
          <a:noFill/>
          <a:ln w="28440">
            <a:solidFill>
              <a:srgbClr val="000000"/>
            </a:solidFill>
            <a:round/>
          </a:ln>
          <a:effectLst>
            <a:outerShdw dist="25560" dir="5400000">
              <a:srgbClr val="000000">
                <a:alpha val="4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CustomShape 9"/>
          <p:cNvSpPr/>
          <p:nvPr/>
        </p:nvSpPr>
        <p:spPr>
          <a:xfrm>
            <a:off x="2315140" y="4758840"/>
            <a:ext cx="1316090" cy="1078560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C93938"/>
              </a:gs>
              <a:gs pos="100000">
                <a:srgbClr val="8D110F"/>
              </a:gs>
            </a:gsLst>
            <a:lin ang="5400000"/>
          </a:gradFill>
          <a:ln>
            <a:noFill/>
          </a:ln>
          <a:effectLst>
            <a:outerShdw dist="3816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es-MX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Pequeña escala</a:t>
            </a:r>
          </a:p>
        </p:txBody>
      </p:sp>
      <p:sp>
        <p:nvSpPr>
          <p:cNvPr id="272" name="CustomShape 10"/>
          <p:cNvSpPr/>
          <p:nvPr/>
        </p:nvSpPr>
        <p:spPr>
          <a:xfrm>
            <a:off x="3631500" y="5267160"/>
            <a:ext cx="229500" cy="61920"/>
          </a:xfrm>
          <a:custGeom>
            <a:avLst/>
            <a:gdLst/>
            <a:ahLst/>
            <a:cxnLst/>
            <a:rect l="l" t="t" r="r" b="b"/>
            <a:pathLst>
              <a:path w="306512">
                <a:moveTo>
                  <a:pt x="0" y="31069"/>
                </a:moveTo>
                <a:lnTo>
                  <a:pt x="306512" y="31069"/>
                </a:lnTo>
              </a:path>
            </a:pathLst>
          </a:custGeom>
          <a:noFill/>
          <a:ln w="28440">
            <a:solidFill>
              <a:srgbClr val="000000"/>
            </a:solidFill>
            <a:round/>
          </a:ln>
          <a:effectLst>
            <a:outerShdw dist="25560" dir="5400000">
              <a:srgbClr val="000000">
                <a:alpha val="4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3" name="CustomShape 11"/>
          <p:cNvSpPr/>
          <p:nvPr/>
        </p:nvSpPr>
        <p:spPr>
          <a:xfrm>
            <a:off x="3861540" y="4969080"/>
            <a:ext cx="1670490" cy="657720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C93938"/>
              </a:gs>
              <a:gs pos="100000">
                <a:srgbClr val="8D110F"/>
              </a:gs>
            </a:gsLst>
            <a:lin ang="5400000"/>
          </a:gradFill>
          <a:ln>
            <a:noFill/>
          </a:ln>
          <a:effectLst>
            <a:outerShdw dist="3816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es-MX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Superficie de la Tierra</a:t>
            </a:r>
          </a:p>
        </p:txBody>
      </p:sp>
      <p:sp>
        <p:nvSpPr>
          <p:cNvPr id="274" name="CustomShape 12"/>
          <p:cNvSpPr/>
          <p:nvPr/>
        </p:nvSpPr>
        <p:spPr>
          <a:xfrm>
            <a:off x="5901660" y="397000"/>
            <a:ext cx="1510004" cy="4316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BC55F"/>
              </a:gs>
              <a:gs pos="100000">
                <a:srgbClr val="BA931F"/>
              </a:gs>
            </a:gsLst>
            <a:lin ang="5400000"/>
          </a:gradFill>
          <a:ln>
            <a:noFill/>
          </a:ln>
          <a:effectLst>
            <a:outerShdw dist="3816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MX" sz="1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Sismología</a:t>
            </a:r>
            <a:endParaRPr lang="es-MX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CustomShape 13"/>
          <p:cNvSpPr/>
          <p:nvPr/>
        </p:nvSpPr>
        <p:spPr>
          <a:xfrm>
            <a:off x="5895450" y="940005"/>
            <a:ext cx="1773452" cy="4316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BC55F"/>
              </a:gs>
              <a:gs pos="100000">
                <a:srgbClr val="BA931F"/>
              </a:gs>
            </a:gsLst>
            <a:lin ang="5400000"/>
          </a:gradFill>
          <a:ln>
            <a:noFill/>
          </a:ln>
          <a:effectLst>
            <a:outerShdw dist="3816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MX" sz="15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Vulcanología</a:t>
            </a:r>
            <a:endParaRPr lang="es-MX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CustomShape 14"/>
          <p:cNvSpPr/>
          <p:nvPr/>
        </p:nvSpPr>
        <p:spPr>
          <a:xfrm>
            <a:off x="5895449" y="1514330"/>
            <a:ext cx="2239695" cy="4316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BC55F"/>
              </a:gs>
              <a:gs pos="100000">
                <a:srgbClr val="BA931F"/>
              </a:gs>
            </a:gsLst>
            <a:lin ang="5400000"/>
          </a:gradFill>
          <a:ln>
            <a:noFill/>
          </a:ln>
          <a:effectLst>
            <a:outerShdw dist="3816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MX" sz="1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Geomagnetismo</a:t>
            </a:r>
            <a:endParaRPr lang="es-MX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Line 15"/>
          <p:cNvSpPr/>
          <p:nvPr/>
        </p:nvSpPr>
        <p:spPr>
          <a:xfrm flipV="1">
            <a:off x="5469660" y="741600"/>
            <a:ext cx="432000" cy="610560"/>
          </a:xfrm>
          <a:prstGeom prst="line">
            <a:avLst/>
          </a:prstGeom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Line 16"/>
          <p:cNvSpPr/>
          <p:nvPr/>
        </p:nvSpPr>
        <p:spPr>
          <a:xfrm flipV="1">
            <a:off x="5469660" y="1300320"/>
            <a:ext cx="425520" cy="66600"/>
          </a:xfrm>
          <a:prstGeom prst="line">
            <a:avLst/>
          </a:prstGeom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Line 17"/>
          <p:cNvSpPr/>
          <p:nvPr/>
        </p:nvSpPr>
        <p:spPr>
          <a:xfrm>
            <a:off x="5469660" y="1366920"/>
            <a:ext cx="418770" cy="336960"/>
          </a:xfrm>
          <a:prstGeom prst="line">
            <a:avLst/>
          </a:prstGeom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CustomShape 18"/>
          <p:cNvSpPr/>
          <p:nvPr/>
        </p:nvSpPr>
        <p:spPr>
          <a:xfrm>
            <a:off x="5847660" y="2809080"/>
            <a:ext cx="1821242" cy="431640"/>
          </a:xfrm>
          <a:prstGeom prst="roundRect">
            <a:avLst>
              <a:gd name="adj" fmla="val 16667"/>
            </a:avLst>
          </a:prstGeom>
          <a:solidFill>
            <a:srgbClr val="6AAC90"/>
          </a:solidFill>
          <a:ln w="284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MX" sz="1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Meteorológicos </a:t>
            </a:r>
            <a:endParaRPr lang="es-MX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CustomShape 19"/>
          <p:cNvSpPr/>
          <p:nvPr/>
        </p:nvSpPr>
        <p:spPr>
          <a:xfrm>
            <a:off x="5847660" y="3468240"/>
            <a:ext cx="1676546" cy="431640"/>
          </a:xfrm>
          <a:prstGeom prst="roundRect">
            <a:avLst>
              <a:gd name="adj" fmla="val 16667"/>
            </a:avLst>
          </a:prstGeom>
          <a:solidFill>
            <a:srgbClr val="6AAC90"/>
          </a:solidFill>
          <a:ln w="284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MX" sz="135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Oceanográficos</a:t>
            </a:r>
            <a:endParaRPr lang="es-MX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Line 20"/>
          <p:cNvSpPr/>
          <p:nvPr/>
        </p:nvSpPr>
        <p:spPr>
          <a:xfrm>
            <a:off x="5523660" y="3462840"/>
            <a:ext cx="324000" cy="221040"/>
          </a:xfrm>
          <a:prstGeom prst="line">
            <a:avLst/>
          </a:prstGeom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Line 21"/>
          <p:cNvSpPr/>
          <p:nvPr/>
        </p:nvSpPr>
        <p:spPr>
          <a:xfrm flipV="1">
            <a:off x="5523660" y="3024720"/>
            <a:ext cx="324000" cy="438120"/>
          </a:xfrm>
          <a:prstGeom prst="line">
            <a:avLst/>
          </a:prstGeom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22"/>
          <p:cNvSpPr/>
          <p:nvPr/>
        </p:nvSpPr>
        <p:spPr>
          <a:xfrm>
            <a:off x="5888700" y="5608440"/>
            <a:ext cx="1780202" cy="52632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93938"/>
              </a:gs>
              <a:gs pos="100000">
                <a:srgbClr val="8D110F"/>
              </a:gs>
            </a:gsLst>
            <a:lin ang="5400000"/>
          </a:gradFill>
          <a:ln>
            <a:noFill/>
          </a:ln>
          <a:effectLst>
            <a:outerShdw dist="3816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MX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Obras de Ingeniería </a:t>
            </a:r>
            <a:endParaRPr lang="es-MX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CustomShape 23"/>
          <p:cNvSpPr/>
          <p:nvPr/>
        </p:nvSpPr>
        <p:spPr>
          <a:xfrm>
            <a:off x="5888700" y="4954320"/>
            <a:ext cx="1173690" cy="4316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93938"/>
              </a:gs>
              <a:gs pos="100000">
                <a:srgbClr val="8D110F"/>
              </a:gs>
            </a:gsLst>
            <a:lin ang="5400000"/>
          </a:gradFill>
          <a:ln>
            <a:noFill/>
          </a:ln>
          <a:effectLst>
            <a:outerShdw dist="3816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MX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agua</a:t>
            </a:r>
            <a:endParaRPr lang="es-MX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CustomShape 24"/>
          <p:cNvSpPr/>
          <p:nvPr/>
        </p:nvSpPr>
        <p:spPr>
          <a:xfrm>
            <a:off x="5888700" y="4287600"/>
            <a:ext cx="1635506" cy="4316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93938"/>
              </a:gs>
              <a:gs pos="100000">
                <a:srgbClr val="8D110F"/>
              </a:gs>
            </a:gsLst>
            <a:lin ang="5400000"/>
          </a:gradFill>
          <a:ln>
            <a:noFill/>
          </a:ln>
          <a:effectLst>
            <a:outerShdw dist="3816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MX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energéticos</a:t>
            </a:r>
            <a:endParaRPr lang="es-MX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Line 25"/>
          <p:cNvSpPr/>
          <p:nvPr/>
        </p:nvSpPr>
        <p:spPr>
          <a:xfrm flipV="1">
            <a:off x="5555790" y="4531320"/>
            <a:ext cx="345870" cy="608040"/>
          </a:xfrm>
          <a:prstGeom prst="line">
            <a:avLst/>
          </a:prstGeom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Line 26"/>
          <p:cNvSpPr/>
          <p:nvPr/>
        </p:nvSpPr>
        <p:spPr>
          <a:xfrm>
            <a:off x="5547420" y="5139360"/>
            <a:ext cx="341010" cy="30960"/>
          </a:xfrm>
          <a:prstGeom prst="line">
            <a:avLst/>
          </a:prstGeom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Line 27"/>
          <p:cNvSpPr/>
          <p:nvPr/>
        </p:nvSpPr>
        <p:spPr>
          <a:xfrm>
            <a:off x="5555790" y="5186160"/>
            <a:ext cx="332640" cy="685440"/>
          </a:xfrm>
          <a:prstGeom prst="line">
            <a:avLst/>
          </a:prstGeom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CustomShape 28"/>
          <p:cNvSpPr/>
          <p:nvPr/>
        </p:nvSpPr>
        <p:spPr>
          <a:xfrm>
            <a:off x="5847660" y="6300360"/>
            <a:ext cx="1821242" cy="4316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93938"/>
              </a:gs>
              <a:gs pos="100000">
                <a:srgbClr val="8D110F"/>
              </a:gs>
            </a:gsLst>
            <a:lin ang="5400000"/>
          </a:gradFill>
          <a:ln>
            <a:noFill/>
          </a:ln>
          <a:effectLst>
            <a:outerShdw dist="3816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MX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arqueología</a:t>
            </a:r>
            <a:endParaRPr lang="es-MX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Line 29"/>
          <p:cNvSpPr/>
          <p:nvPr/>
        </p:nvSpPr>
        <p:spPr>
          <a:xfrm>
            <a:off x="5534190" y="5154840"/>
            <a:ext cx="313470" cy="1361520"/>
          </a:xfrm>
          <a:prstGeom prst="line">
            <a:avLst/>
          </a:prstGeom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TextShape 30"/>
          <p:cNvSpPr txBox="1"/>
          <p:nvPr/>
        </p:nvSpPr>
        <p:spPr>
          <a:xfrm>
            <a:off x="0" y="-86004"/>
            <a:ext cx="7053210" cy="1400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¿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Qué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estudia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la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Geofísica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?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32" name="CustomShape 14"/>
          <p:cNvSpPr/>
          <p:nvPr/>
        </p:nvSpPr>
        <p:spPr>
          <a:xfrm>
            <a:off x="5942542" y="2076788"/>
            <a:ext cx="2239695" cy="4316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BC55F"/>
              </a:gs>
              <a:gs pos="100000">
                <a:srgbClr val="BA931F"/>
              </a:gs>
            </a:gsLst>
            <a:lin ang="5400000"/>
          </a:gradFill>
          <a:ln>
            <a:noFill/>
          </a:ln>
          <a:effectLst>
            <a:outerShdw dist="3816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MX" sz="16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Gravimetria</a:t>
            </a:r>
            <a:endParaRPr lang="es-MX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Line 17"/>
          <p:cNvSpPr/>
          <p:nvPr/>
        </p:nvSpPr>
        <p:spPr>
          <a:xfrm>
            <a:off x="5497470" y="1371645"/>
            <a:ext cx="445072" cy="874881"/>
          </a:xfrm>
          <a:prstGeom prst="line">
            <a:avLst/>
          </a:prstGeom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6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9350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-17429" y="6648"/>
            <a:ext cx="9396536" cy="1143000"/>
          </a:xfrm>
          <a:prstGeom prst="rect">
            <a:avLst/>
          </a:prstGeom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eaLnBrk="1" fontAlgn="auto" hangingPunct="1">
              <a:spcAft>
                <a:spcPts val="0"/>
              </a:spcAft>
              <a:defRPr/>
            </a:pPr>
            <a:endParaRPr lang="es-MX" dirty="0" smtClean="0">
              <a:ea typeface="ＭＳ Ｐゴシック" pitchFamily="34" charset="-128"/>
            </a:endParaRPr>
          </a:p>
        </p:txBody>
      </p:sp>
      <p:pic>
        <p:nvPicPr>
          <p:cNvPr id="10" name="Picture 9" descr="Captura de pantalla 2017-11-25 a las 10.06.5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8148"/>
          <a:stretch/>
        </p:blipFill>
        <p:spPr>
          <a:xfrm>
            <a:off x="617666" y="6648"/>
            <a:ext cx="4301288" cy="4612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88" y="6648"/>
            <a:ext cx="1750014" cy="1540013"/>
          </a:xfrm>
          <a:prstGeom prst="rect">
            <a:avLst/>
          </a:prstGeom>
        </p:spPr>
      </p:pic>
      <p:pic>
        <p:nvPicPr>
          <p:cNvPr id="7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  <p:pic>
        <p:nvPicPr>
          <p:cNvPr id="8" name="Picture 2" descr="http://1.bp.blogspot.com/-MNIUl_b-7Sk/USaaC7zId0I/AAAAAAAATOQ/4lmI6ALzYM0/s640/p0000001_yapfiles.r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7332" y="2708920"/>
            <a:ext cx="2952328" cy="2152064"/>
          </a:xfrm>
          <a:prstGeom prst="rect">
            <a:avLst/>
          </a:prstGeom>
          <a:noFill/>
        </p:spPr>
      </p:pic>
      <p:pic>
        <p:nvPicPr>
          <p:cNvPr id="9" name="Picture 2" descr="http://upload.wikimedia.org/wikipedia/commons/thumb/7/74/%D0%9A%D0%BE%D0%BB%D1%8C%D1%81%D0%BA%D0%B0%D1%8F_%D1%81%D0%B2%D0%B5%D1%80%D1%85%D0%B3%D0%BB%D1%83%D0%B1%D0%BE%D0%BA%D0%B0%D1%8F_%D1%81%D0%BA%D0%B2%D0%B0%D0%B6%D0%B8%D0%BD%D0%B0_crop.jpg/640px-%D0%9A%D0%BE%D0%BB%D1%8C%D1%81%D0%BA%D0%B0%D1%8F_%D1%81%D0%B2%D0%B5%D1%80%D1%85%D0%B3%D0%BB%D1%83%D0%B1%D0%BE%D0%BA%D0%B0%D1%8F_%D1%81%D0%BA%D0%B2%D0%B0%D0%B6%D0%B8%D0%BD%D0%B0_cro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2023" y="0"/>
            <a:ext cx="2864522" cy="2448272"/>
          </a:xfrm>
          <a:prstGeom prst="rect">
            <a:avLst/>
          </a:prstGeom>
          <a:noFill/>
        </p:spPr>
      </p:pic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5852026" y="2431921"/>
            <a:ext cx="34025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200" i="1" dirty="0" err="1" smtClean="0">
                <a:latin typeface="Times New Roman" pitchFamily="18" charset="0"/>
              </a:rPr>
              <a:t>Foto</a:t>
            </a:r>
            <a:r>
              <a:rPr lang="en-US" sz="1200" i="1" dirty="0" smtClean="0">
                <a:latin typeface="Times New Roman" pitchFamily="18" charset="0"/>
              </a:rPr>
              <a:t>: </a:t>
            </a:r>
            <a:r>
              <a:rPr lang="en-US" sz="1200" i="1" dirty="0" err="1" smtClean="0">
                <a:latin typeface="Times New Roman" pitchFamily="18" charset="0"/>
              </a:rPr>
              <a:t>torre</a:t>
            </a:r>
            <a:r>
              <a:rPr lang="en-US" sz="1200" i="1" dirty="0" smtClean="0">
                <a:latin typeface="Times New Roman" pitchFamily="18" charset="0"/>
              </a:rPr>
              <a:t> de </a:t>
            </a:r>
            <a:r>
              <a:rPr lang="en-US" sz="1200" i="1" dirty="0" err="1" smtClean="0">
                <a:latin typeface="Times New Roman" pitchFamily="18" charset="0"/>
              </a:rPr>
              <a:t>perforación</a:t>
            </a:r>
            <a:r>
              <a:rPr lang="en-US" sz="1200" i="1" dirty="0" smtClean="0">
                <a:latin typeface="Times New Roman" pitchFamily="18" charset="0"/>
              </a:rPr>
              <a:t> del </a:t>
            </a:r>
            <a:r>
              <a:rPr lang="en-US" sz="1200" i="1" dirty="0" err="1" smtClean="0">
                <a:latin typeface="Times New Roman" pitchFamily="18" charset="0"/>
              </a:rPr>
              <a:t>pozo</a:t>
            </a:r>
            <a:r>
              <a:rPr lang="en-US" sz="1200" i="1" dirty="0" smtClean="0">
                <a:latin typeface="Times New Roman" pitchFamily="18" charset="0"/>
              </a:rPr>
              <a:t> de Kola, </a:t>
            </a:r>
            <a:r>
              <a:rPr lang="en-US" sz="1200" i="1" dirty="0" err="1" smtClean="0">
                <a:latin typeface="Times New Roman" pitchFamily="18" charset="0"/>
              </a:rPr>
              <a:t>Rusia</a:t>
            </a:r>
            <a:r>
              <a:rPr lang="en-US" sz="1200" i="1" dirty="0" smtClean="0">
                <a:latin typeface="Times New Roman" pitchFamily="18" charset="0"/>
              </a:rPr>
              <a:t>..</a:t>
            </a:r>
            <a:endParaRPr lang="en-US" sz="1200" b="0" i="1" dirty="0" smtClean="0">
              <a:latin typeface="Times New Roman" pitchFamily="18" charset="0"/>
            </a:endParaRP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6187332" y="4860984"/>
            <a:ext cx="25042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200" i="1" dirty="0" err="1" smtClean="0">
                <a:latin typeface="Times New Roman" pitchFamily="18" charset="0"/>
              </a:rPr>
              <a:t>Foto</a:t>
            </a:r>
            <a:r>
              <a:rPr lang="en-US" sz="1200" i="1" dirty="0" smtClean="0">
                <a:latin typeface="Times New Roman" pitchFamily="18" charset="0"/>
              </a:rPr>
              <a:t>: personal del </a:t>
            </a:r>
            <a:r>
              <a:rPr lang="en-US" sz="1200" i="1" dirty="0" err="1" smtClean="0">
                <a:latin typeface="Times New Roman" pitchFamily="18" charset="0"/>
              </a:rPr>
              <a:t>pozo</a:t>
            </a:r>
            <a:r>
              <a:rPr lang="en-US" sz="1200" i="1" dirty="0" smtClean="0">
                <a:latin typeface="Times New Roman" pitchFamily="18" charset="0"/>
              </a:rPr>
              <a:t> Kola, </a:t>
            </a:r>
            <a:r>
              <a:rPr lang="en-US" sz="1200" i="1" dirty="0" err="1" smtClean="0">
                <a:latin typeface="Times New Roman" pitchFamily="18" charset="0"/>
              </a:rPr>
              <a:t>Rusia</a:t>
            </a:r>
            <a:r>
              <a:rPr lang="en-US" sz="1200" i="1" dirty="0" smtClean="0">
                <a:latin typeface="Times New Roman" pitchFamily="18" charset="0"/>
              </a:rPr>
              <a:t>..</a:t>
            </a:r>
            <a:endParaRPr lang="en-US" sz="1200" b="0" i="1" dirty="0" smtClean="0">
              <a:latin typeface="Times New Roman" pitchFamily="18" charset="0"/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5730" t="9591" r="5535" b="10046"/>
          <a:stretch/>
        </p:blipFill>
        <p:spPr>
          <a:xfrm>
            <a:off x="98849" y="4466176"/>
            <a:ext cx="5868929" cy="2391824"/>
          </a:xfrm>
        </p:spPr>
      </p:pic>
    </p:spTree>
    <p:extLst>
      <p:ext uri="{BB962C8B-B14F-4D97-AF65-F5344CB8AC3E}">
        <p14:creationId xmlns:p14="http://schemas.microsoft.com/office/powerpoint/2010/main" val="55978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Shape 1"/>
          <p:cNvSpPr txBox="1"/>
          <p:nvPr/>
        </p:nvSpPr>
        <p:spPr>
          <a:xfrm>
            <a:off x="484650" y="452880"/>
            <a:ext cx="7053210" cy="1400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¿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Cómo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se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pueden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estudiar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estos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fenómenos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?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95" name="CustomShape 3"/>
          <p:cNvSpPr/>
          <p:nvPr/>
        </p:nvSpPr>
        <p:spPr>
          <a:xfrm>
            <a:off x="1295400" y="4685900"/>
            <a:ext cx="2173370" cy="1318680"/>
          </a:xfrm>
          <a:prstGeom prst="ellipse">
            <a:avLst/>
          </a:prstGeom>
          <a:gradFill>
            <a:gsLst>
              <a:gs pos="0">
                <a:srgbClr val="EBC55F"/>
              </a:gs>
              <a:gs pos="100000">
                <a:srgbClr val="BA931F"/>
              </a:gs>
            </a:gsLst>
            <a:lin ang="5400000"/>
          </a:gradFill>
          <a:ln>
            <a:noFill/>
          </a:ln>
          <a:effectLst>
            <a:outerShdw dist="3816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6" name="CustomShape 4"/>
          <p:cNvSpPr/>
          <p:nvPr/>
        </p:nvSpPr>
        <p:spPr>
          <a:xfrm>
            <a:off x="4892430" y="4824360"/>
            <a:ext cx="1787770" cy="1272960"/>
          </a:xfrm>
          <a:prstGeom prst="ellipse">
            <a:avLst/>
          </a:prstGeom>
          <a:gradFill>
            <a:gsLst>
              <a:gs pos="0">
                <a:srgbClr val="EBC55F"/>
              </a:gs>
              <a:gs pos="100000">
                <a:srgbClr val="BA931F"/>
              </a:gs>
            </a:gsLst>
            <a:lin ang="5400000"/>
          </a:gradFill>
          <a:ln>
            <a:noFill/>
          </a:ln>
          <a:effectLst>
            <a:outerShdw dist="3816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7" name="CustomShape 5"/>
          <p:cNvSpPr/>
          <p:nvPr/>
        </p:nvSpPr>
        <p:spPr>
          <a:xfrm>
            <a:off x="5392590" y="1848280"/>
            <a:ext cx="1892790" cy="1349640"/>
          </a:xfrm>
          <a:prstGeom prst="ellipse">
            <a:avLst/>
          </a:prstGeom>
          <a:gradFill>
            <a:gsLst>
              <a:gs pos="0">
                <a:srgbClr val="EBC55F"/>
              </a:gs>
              <a:gs pos="100000">
                <a:srgbClr val="BA931F"/>
              </a:gs>
            </a:gsLst>
            <a:lin ang="5400000"/>
          </a:gradFill>
          <a:ln>
            <a:noFill/>
          </a:ln>
          <a:effectLst>
            <a:outerShdw dist="3816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6"/>
          <p:cNvSpPr/>
          <p:nvPr/>
        </p:nvSpPr>
        <p:spPr>
          <a:xfrm>
            <a:off x="1435100" y="1687168"/>
            <a:ext cx="1912710" cy="1338840"/>
          </a:xfrm>
          <a:prstGeom prst="ellipse">
            <a:avLst/>
          </a:prstGeom>
          <a:gradFill>
            <a:gsLst>
              <a:gs pos="0">
                <a:srgbClr val="EBC55F"/>
              </a:gs>
              <a:gs pos="100000">
                <a:srgbClr val="BA931F"/>
              </a:gs>
            </a:gsLst>
            <a:lin ang="5400000"/>
          </a:gradFill>
          <a:ln>
            <a:noFill/>
          </a:ln>
          <a:effectLst>
            <a:outerShdw dist="3816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CustomShape 7"/>
          <p:cNvSpPr/>
          <p:nvPr/>
        </p:nvSpPr>
        <p:spPr>
          <a:xfrm>
            <a:off x="3464330" y="3115440"/>
            <a:ext cx="2136370" cy="1960560"/>
          </a:xfrm>
          <a:prstGeom prst="ellipse">
            <a:avLst/>
          </a:prstGeom>
          <a:gradFill>
            <a:gsLst>
              <a:gs pos="0">
                <a:srgbClr val="EBC55F"/>
              </a:gs>
              <a:gs pos="100000">
                <a:srgbClr val="BA931F"/>
              </a:gs>
            </a:gsLst>
            <a:lin ang="5400000"/>
          </a:gradFill>
          <a:ln>
            <a:noFill/>
          </a:ln>
          <a:effectLst>
            <a:outerShdw dist="38160" dir="5400000">
              <a:srgbClr val="000000">
                <a:alpha val="6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0" name="CustomShape 8"/>
          <p:cNvSpPr/>
          <p:nvPr/>
        </p:nvSpPr>
        <p:spPr>
          <a:xfrm>
            <a:off x="1410800" y="2011688"/>
            <a:ext cx="20334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MX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Propiedades Eléctricas </a:t>
            </a:r>
            <a:endParaRPr lang="es-MX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" name="CustomShape 9"/>
          <p:cNvSpPr/>
          <p:nvPr/>
        </p:nvSpPr>
        <p:spPr>
          <a:xfrm>
            <a:off x="3608470" y="3748561"/>
            <a:ext cx="150849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MX" sz="2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Exploraci</a:t>
            </a:r>
            <a:r>
              <a:rPr lang="es-MX" sz="2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ón</a:t>
            </a:r>
          </a:p>
          <a:p>
            <a:pPr>
              <a:lnSpc>
                <a:spcPct val="100000"/>
              </a:lnSpc>
            </a:pPr>
            <a:r>
              <a:rPr lang="es-MX" sz="24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Geof</a:t>
            </a:r>
            <a:r>
              <a:rPr lang="es-MX" sz="24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ísica</a:t>
            </a:r>
            <a:endParaRPr lang="es-MX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CustomShape 10"/>
          <p:cNvSpPr/>
          <p:nvPr/>
        </p:nvSpPr>
        <p:spPr>
          <a:xfrm>
            <a:off x="5130010" y="5220388"/>
            <a:ext cx="139779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MX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Propiedades 
Elásticas </a:t>
            </a:r>
            <a:endParaRPr lang="es-MX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CustomShape 11"/>
          <p:cNvSpPr/>
          <p:nvPr/>
        </p:nvSpPr>
        <p:spPr>
          <a:xfrm>
            <a:off x="1594800" y="5031472"/>
            <a:ext cx="1614980" cy="60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MX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Propiedades 
Densidad </a:t>
            </a:r>
            <a:endParaRPr lang="es-MX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CustomShape 12"/>
          <p:cNvSpPr/>
          <p:nvPr/>
        </p:nvSpPr>
        <p:spPr>
          <a:xfrm rot="4585200">
            <a:off x="3076337" y="2835907"/>
            <a:ext cx="900000" cy="329400"/>
          </a:xfrm>
          <a:prstGeom prst="bentArrow">
            <a:avLst>
              <a:gd name="adj1" fmla="val 31881"/>
              <a:gd name="adj2" fmla="val 48574"/>
              <a:gd name="adj3" fmla="val 50000"/>
              <a:gd name="adj4" fmla="val 63926"/>
            </a:avLst>
          </a:prstGeom>
          <a:solidFill>
            <a:srgbClr val="B01513"/>
          </a:solidFill>
          <a:ln w="19080">
            <a:solidFill>
              <a:srgbClr val="820F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CustomShape 13"/>
          <p:cNvSpPr/>
          <p:nvPr/>
        </p:nvSpPr>
        <p:spPr>
          <a:xfrm rot="8670600">
            <a:off x="5419589" y="3257471"/>
            <a:ext cx="623700" cy="439200"/>
          </a:xfrm>
          <a:prstGeom prst="bentArrow">
            <a:avLst>
              <a:gd name="adj1" fmla="val 29464"/>
              <a:gd name="adj2" fmla="val 48574"/>
              <a:gd name="adj3" fmla="val 36549"/>
              <a:gd name="adj4" fmla="val 0"/>
            </a:avLst>
          </a:prstGeom>
          <a:solidFill>
            <a:srgbClr val="B01513"/>
          </a:solidFill>
          <a:ln w="19080">
            <a:solidFill>
              <a:srgbClr val="820F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CustomShape 14"/>
          <p:cNvSpPr/>
          <p:nvPr/>
        </p:nvSpPr>
        <p:spPr>
          <a:xfrm rot="14619600">
            <a:off x="4197410" y="5312480"/>
            <a:ext cx="831600" cy="329400"/>
          </a:xfrm>
          <a:prstGeom prst="bentArrow">
            <a:avLst>
              <a:gd name="adj1" fmla="val 31881"/>
              <a:gd name="adj2" fmla="val 48574"/>
              <a:gd name="adj3" fmla="val 50000"/>
              <a:gd name="adj4" fmla="val 63926"/>
            </a:avLst>
          </a:prstGeom>
          <a:solidFill>
            <a:srgbClr val="B01513"/>
          </a:solidFill>
          <a:ln w="19080">
            <a:solidFill>
              <a:srgbClr val="820F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CustomShape 15"/>
          <p:cNvSpPr/>
          <p:nvPr/>
        </p:nvSpPr>
        <p:spPr>
          <a:xfrm rot="19583172">
            <a:off x="2730823" y="4218151"/>
            <a:ext cx="736020" cy="439200"/>
          </a:xfrm>
          <a:prstGeom prst="bentArrow">
            <a:avLst>
              <a:gd name="adj1" fmla="val 31881"/>
              <a:gd name="adj2" fmla="val 48574"/>
              <a:gd name="adj3" fmla="val 50000"/>
              <a:gd name="adj4" fmla="val 63926"/>
            </a:avLst>
          </a:prstGeom>
          <a:solidFill>
            <a:srgbClr val="B01513"/>
          </a:solidFill>
          <a:ln w="19080">
            <a:solidFill>
              <a:srgbClr val="820F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CustomShape 16"/>
          <p:cNvSpPr/>
          <p:nvPr/>
        </p:nvSpPr>
        <p:spPr>
          <a:xfrm>
            <a:off x="5629454" y="2226560"/>
            <a:ext cx="139779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MX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Propiedades 
Magnéticas</a:t>
            </a:r>
            <a:endParaRPr lang="es-MX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9593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Marcador de contenido 4"/>
          <p:cNvPicPr/>
          <p:nvPr/>
        </p:nvPicPr>
        <p:blipFill>
          <a:blip r:embed="rId2"/>
          <a:stretch/>
        </p:blipFill>
        <p:spPr>
          <a:xfrm>
            <a:off x="1955801" y="0"/>
            <a:ext cx="3098799" cy="2612033"/>
          </a:xfrm>
          <a:prstGeom prst="rect">
            <a:avLst/>
          </a:prstGeom>
          <a:ln>
            <a:noFill/>
          </a:ln>
        </p:spPr>
      </p:pic>
      <p:pic>
        <p:nvPicPr>
          <p:cNvPr id="319" name="Imagen 6"/>
          <p:cNvPicPr/>
          <p:nvPr/>
        </p:nvPicPr>
        <p:blipFill>
          <a:blip r:embed="rId3"/>
          <a:stretch/>
        </p:blipFill>
        <p:spPr>
          <a:xfrm>
            <a:off x="0" y="1808908"/>
            <a:ext cx="3136682" cy="2445592"/>
          </a:xfrm>
          <a:prstGeom prst="rect">
            <a:avLst/>
          </a:prstGeom>
          <a:ln>
            <a:noFill/>
          </a:ln>
        </p:spPr>
      </p:pic>
      <p:sp>
        <p:nvSpPr>
          <p:cNvPr id="7" name="3 Título"/>
          <p:cNvSpPr txBox="1">
            <a:spLocks/>
          </p:cNvSpPr>
          <p:nvPr/>
        </p:nvSpPr>
        <p:spPr>
          <a:xfrm>
            <a:off x="0" y="5740163"/>
            <a:ext cx="46463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/>
              <a:t>Gravimetr</a:t>
            </a:r>
            <a:r>
              <a:rPr lang="es-MX" dirty="0" smtClean="0"/>
              <a:t>ía</a:t>
            </a:r>
            <a:endParaRPr lang="es-MX" dirty="0"/>
          </a:p>
        </p:txBody>
      </p:sp>
      <p:pic>
        <p:nvPicPr>
          <p:cNvPr id="8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3325" y="5267325"/>
            <a:ext cx="1590675" cy="159067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40867" t="37480" r="38344" b="16321"/>
          <a:stretch>
            <a:fillRect/>
          </a:stretch>
        </p:blipFill>
        <p:spPr bwMode="auto">
          <a:xfrm>
            <a:off x="5422900" y="-94710"/>
            <a:ext cx="3322836" cy="415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" name="Imagen 5"/>
          <p:cNvPicPr/>
          <p:nvPr/>
        </p:nvPicPr>
        <p:blipFill rotWithShape="1">
          <a:blip r:embed="rId6"/>
          <a:srcRect t="15640"/>
          <a:stretch/>
        </p:blipFill>
        <p:spPr>
          <a:xfrm>
            <a:off x="2055288" y="3797300"/>
            <a:ext cx="2999312" cy="2260600"/>
          </a:xfrm>
          <a:prstGeom prst="rect">
            <a:avLst/>
          </a:prstGeom>
          <a:ln>
            <a:noFill/>
          </a:ln>
        </p:spPr>
      </p:pic>
      <p:pic>
        <p:nvPicPr>
          <p:cNvPr id="10" name="Picture 3" descr="http://homepage.ufp.pt/biblioteca/Seismic/Images/Plate009-Gravimetr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92564" y="4139390"/>
            <a:ext cx="3551436" cy="271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3775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Marcador de contenido 4"/>
          <p:cNvPicPr/>
          <p:nvPr/>
        </p:nvPicPr>
        <p:blipFill>
          <a:blip r:embed="rId2"/>
          <a:stretch/>
        </p:blipFill>
        <p:spPr>
          <a:xfrm rot="5400000">
            <a:off x="2973000" y="1307565"/>
            <a:ext cx="4395600" cy="2472390"/>
          </a:xfrm>
          <a:prstGeom prst="rect">
            <a:avLst/>
          </a:prstGeom>
          <a:ln>
            <a:noFill/>
          </a:ln>
        </p:spPr>
      </p:pic>
      <p:sp>
        <p:nvSpPr>
          <p:cNvPr id="327" name="TextShape 3"/>
          <p:cNvSpPr txBox="1"/>
          <p:nvPr/>
        </p:nvSpPr>
        <p:spPr>
          <a:xfrm>
            <a:off x="4482190" y="2683403"/>
            <a:ext cx="3296970" cy="4199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pic>
        <p:nvPicPr>
          <p:cNvPr id="328" name="Imagen 7"/>
          <p:cNvPicPr/>
          <p:nvPr/>
        </p:nvPicPr>
        <p:blipFill>
          <a:blip r:embed="rId3"/>
          <a:stretch/>
        </p:blipFill>
        <p:spPr>
          <a:xfrm rot="5400000">
            <a:off x="6565500" y="907380"/>
            <a:ext cx="2566800" cy="1443960"/>
          </a:xfrm>
          <a:prstGeom prst="rect">
            <a:avLst/>
          </a:prstGeom>
          <a:ln>
            <a:noFill/>
          </a:ln>
        </p:spPr>
      </p:pic>
      <p:pic>
        <p:nvPicPr>
          <p:cNvPr id="329" name="Marcador de contenido 5"/>
          <p:cNvPicPr/>
          <p:nvPr/>
        </p:nvPicPr>
        <p:blipFill>
          <a:blip r:embed="rId4"/>
          <a:stretch/>
        </p:blipFill>
        <p:spPr>
          <a:xfrm>
            <a:off x="6761395" y="3096051"/>
            <a:ext cx="2035530" cy="2035440"/>
          </a:xfrm>
          <a:prstGeom prst="rect">
            <a:avLst/>
          </a:prstGeom>
          <a:ln>
            <a:noFill/>
          </a:ln>
        </p:spPr>
      </p:pic>
      <p:pic>
        <p:nvPicPr>
          <p:cNvPr id="8" name="Marcador de contenido 4"/>
          <p:cNvPicPr/>
          <p:nvPr/>
        </p:nvPicPr>
        <p:blipFill>
          <a:blip r:embed="rId5"/>
          <a:stretch/>
        </p:blipFill>
        <p:spPr>
          <a:xfrm>
            <a:off x="0" y="931371"/>
            <a:ext cx="3427200" cy="4200120"/>
          </a:xfrm>
          <a:prstGeom prst="rect">
            <a:avLst/>
          </a:prstGeom>
          <a:ln>
            <a:noFill/>
          </a:ln>
        </p:spPr>
      </p:pic>
      <p:sp>
        <p:nvSpPr>
          <p:cNvPr id="9" name="3 Título"/>
          <p:cNvSpPr txBox="1">
            <a:spLocks/>
          </p:cNvSpPr>
          <p:nvPr/>
        </p:nvSpPr>
        <p:spPr>
          <a:xfrm>
            <a:off x="0" y="5740163"/>
            <a:ext cx="46463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/>
              <a:t>Magnetometr</a:t>
            </a:r>
            <a:r>
              <a:rPr lang="es-MX" dirty="0" smtClean="0"/>
              <a:t>ía</a:t>
            </a:r>
            <a:endParaRPr lang="es-MX" dirty="0"/>
          </a:p>
        </p:txBody>
      </p:sp>
      <p:pic>
        <p:nvPicPr>
          <p:cNvPr id="11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5894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Imagen 5"/>
          <p:cNvPicPr/>
          <p:nvPr/>
        </p:nvPicPr>
        <p:blipFill>
          <a:blip r:embed="rId2"/>
          <a:stretch/>
        </p:blipFill>
        <p:spPr>
          <a:xfrm>
            <a:off x="0" y="0"/>
            <a:ext cx="4783394" cy="3109756"/>
          </a:xfrm>
          <a:prstGeom prst="rect">
            <a:avLst/>
          </a:prstGeom>
          <a:ln>
            <a:noFill/>
          </a:ln>
        </p:spPr>
      </p:pic>
      <p:sp>
        <p:nvSpPr>
          <p:cNvPr id="6" name="3 Título"/>
          <p:cNvSpPr txBox="1">
            <a:spLocks/>
          </p:cNvSpPr>
          <p:nvPr/>
        </p:nvSpPr>
        <p:spPr>
          <a:xfrm>
            <a:off x="0" y="5740163"/>
            <a:ext cx="46463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/>
              <a:t>S</a:t>
            </a:r>
            <a:r>
              <a:rPr lang="es-MX" dirty="0" smtClean="0"/>
              <a:t>ísmica</a:t>
            </a:r>
            <a:endParaRPr lang="es-MX" dirty="0"/>
          </a:p>
        </p:txBody>
      </p:sp>
      <p:pic>
        <p:nvPicPr>
          <p:cNvPr id="8" name="Picture 2"/>
          <p:cNvPicPr/>
          <p:nvPr/>
        </p:nvPicPr>
        <p:blipFill>
          <a:blip r:embed="rId3"/>
          <a:stretch/>
        </p:blipFill>
        <p:spPr>
          <a:xfrm>
            <a:off x="0" y="3213101"/>
            <a:ext cx="4395600" cy="2862720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1111" t="51087" r="23332"/>
          <a:stretch/>
        </p:blipFill>
        <p:spPr>
          <a:xfrm>
            <a:off x="4395600" y="3285343"/>
            <a:ext cx="4748400" cy="24548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2312" b="52894"/>
          <a:stretch/>
        </p:blipFill>
        <p:spPr>
          <a:xfrm>
            <a:off x="5266720" y="-88900"/>
            <a:ext cx="4360606" cy="2984500"/>
          </a:xfrm>
          <a:prstGeom prst="rect">
            <a:avLst/>
          </a:prstGeom>
        </p:spPr>
      </p:pic>
      <p:pic>
        <p:nvPicPr>
          <p:cNvPr id="11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5675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Shape 1"/>
          <p:cNvSpPr txBox="1"/>
          <p:nvPr/>
        </p:nvSpPr>
        <p:spPr>
          <a:xfrm>
            <a:off x="484650" y="452880"/>
            <a:ext cx="7053210" cy="1400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Georadar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de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Penetración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Terrestre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 (GPR).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pic>
        <p:nvPicPr>
          <p:cNvPr id="369" name="Marcador de contenido 4"/>
          <p:cNvPicPr/>
          <p:nvPr/>
        </p:nvPicPr>
        <p:blipFill>
          <a:blip r:embed="rId2"/>
          <a:stretch/>
        </p:blipFill>
        <p:spPr>
          <a:xfrm>
            <a:off x="264273" y="1485180"/>
            <a:ext cx="3296700" cy="3688920"/>
          </a:xfrm>
          <a:prstGeom prst="rect">
            <a:avLst/>
          </a:prstGeom>
          <a:ln>
            <a:noFill/>
          </a:ln>
        </p:spPr>
      </p:pic>
      <p:sp>
        <p:nvSpPr>
          <p:cNvPr id="8" name="3 Título"/>
          <p:cNvSpPr txBox="1">
            <a:spLocks/>
          </p:cNvSpPr>
          <p:nvPr/>
        </p:nvSpPr>
        <p:spPr>
          <a:xfrm>
            <a:off x="0" y="5740163"/>
            <a:ext cx="46463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/>
              <a:t>Electromagn</a:t>
            </a:r>
            <a:r>
              <a:rPr lang="es-MX" dirty="0" smtClean="0"/>
              <a:t>éticos</a:t>
            </a:r>
            <a:endParaRPr lang="es-MX" dirty="0"/>
          </a:p>
        </p:txBody>
      </p:sp>
      <p:pic>
        <p:nvPicPr>
          <p:cNvPr id="9" name="Imagen 5"/>
          <p:cNvPicPr/>
          <p:nvPr/>
        </p:nvPicPr>
        <p:blipFill rotWithShape="1">
          <a:blip r:embed="rId3"/>
          <a:srcRect l="35949"/>
          <a:stretch/>
        </p:blipFill>
        <p:spPr>
          <a:xfrm>
            <a:off x="4808073" y="1270480"/>
            <a:ext cx="3989852" cy="2180880"/>
          </a:xfrm>
          <a:prstGeom prst="rect">
            <a:avLst/>
          </a:prstGeom>
          <a:ln>
            <a:noFill/>
          </a:ln>
        </p:spPr>
      </p:pic>
      <p:pic>
        <p:nvPicPr>
          <p:cNvPr id="11" name="Marcador de contenido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04" y="3841392"/>
            <a:ext cx="2828974" cy="2369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2419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484650" y="452880"/>
            <a:ext cx="7053210" cy="1400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pic>
        <p:nvPicPr>
          <p:cNvPr id="262" name="Marcador de contenido 3"/>
          <p:cNvPicPr/>
          <p:nvPr/>
        </p:nvPicPr>
        <p:blipFill>
          <a:blip r:embed="rId2"/>
          <a:stretch/>
        </p:blipFill>
        <p:spPr>
          <a:xfrm>
            <a:off x="215900" y="3119880"/>
            <a:ext cx="6710040" cy="3229560"/>
          </a:xfrm>
          <a:prstGeom prst="rect">
            <a:avLst/>
          </a:prstGeom>
          <a:ln>
            <a:noFill/>
          </a:ln>
        </p:spPr>
      </p:pic>
      <p:pic>
        <p:nvPicPr>
          <p:cNvPr id="7" name="Marcador de contenido 4"/>
          <p:cNvPicPr/>
          <p:nvPr/>
        </p:nvPicPr>
        <p:blipFill>
          <a:blip r:embed="rId3"/>
          <a:stretch/>
        </p:blipFill>
        <p:spPr>
          <a:xfrm>
            <a:off x="484650" y="694180"/>
            <a:ext cx="3521766" cy="1508812"/>
          </a:xfrm>
          <a:prstGeom prst="rect">
            <a:avLst/>
          </a:prstGeom>
          <a:ln>
            <a:noFill/>
          </a:ln>
        </p:spPr>
      </p:pic>
      <p:pic>
        <p:nvPicPr>
          <p:cNvPr id="8" name="Imagen 6"/>
          <p:cNvPicPr/>
          <p:nvPr/>
        </p:nvPicPr>
        <p:blipFill>
          <a:blip r:embed="rId4"/>
          <a:stretch/>
        </p:blipFill>
        <p:spPr>
          <a:xfrm>
            <a:off x="5056650" y="694180"/>
            <a:ext cx="3521766" cy="2212999"/>
          </a:xfrm>
          <a:prstGeom prst="rect">
            <a:avLst/>
          </a:prstGeom>
          <a:ln>
            <a:noFill/>
          </a:ln>
        </p:spPr>
      </p:pic>
      <p:pic>
        <p:nvPicPr>
          <p:cNvPr id="9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6169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Shape 239"/>
          <p:cNvGrpSpPr/>
          <p:nvPr/>
        </p:nvGrpSpPr>
        <p:grpSpPr>
          <a:xfrm>
            <a:off x="282217" y="787891"/>
            <a:ext cx="369505" cy="492673"/>
            <a:chOff x="2594050" y="1631825"/>
            <a:chExt cx="439625" cy="439625"/>
          </a:xfrm>
        </p:grpSpPr>
        <p:sp>
          <p:nvSpPr>
            <p:cNvPr id="240" name="Shape 240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1446892" y="-1157115"/>
            <a:ext cx="6125942" cy="4328551"/>
            <a:chOff x="642910" y="2123793"/>
            <a:chExt cx="6786610" cy="3643338"/>
          </a:xfrm>
        </p:grpSpPr>
        <p:pic>
          <p:nvPicPr>
            <p:cNvPr id="11" name="Picture 3" descr="C:\Users\diego\Desktop\OhmMapper líneas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2910" y="2123793"/>
              <a:ext cx="6786610" cy="3643338"/>
            </a:xfrm>
            <a:prstGeom prst="rect">
              <a:avLst/>
            </a:prstGeom>
            <a:noFill/>
          </p:spPr>
        </p:pic>
        <p:grpSp>
          <p:nvGrpSpPr>
            <p:cNvPr id="12" name="4 Grupo"/>
            <p:cNvGrpSpPr/>
            <p:nvPr/>
          </p:nvGrpSpPr>
          <p:grpSpPr>
            <a:xfrm>
              <a:off x="785786" y="3566634"/>
              <a:ext cx="5214974" cy="1505440"/>
              <a:chOff x="1500166" y="3352320"/>
              <a:chExt cx="5072098" cy="1505440"/>
            </a:xfrm>
          </p:grpSpPr>
          <p:cxnSp>
            <p:nvCxnSpPr>
              <p:cNvPr id="13" name="5 Conector recto de flecha"/>
              <p:cNvCxnSpPr/>
              <p:nvPr/>
            </p:nvCxnSpPr>
            <p:spPr>
              <a:xfrm rot="5400000">
                <a:off x="1750199" y="3530918"/>
                <a:ext cx="571504" cy="214314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6 Conector recto de flecha"/>
              <p:cNvCxnSpPr/>
              <p:nvPr/>
            </p:nvCxnSpPr>
            <p:spPr>
              <a:xfrm rot="16200000" flipH="1">
                <a:off x="2714612" y="3566634"/>
                <a:ext cx="571504" cy="142876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7 Conector recto de flecha"/>
              <p:cNvCxnSpPr/>
              <p:nvPr/>
            </p:nvCxnSpPr>
            <p:spPr>
              <a:xfrm rot="5400000">
                <a:off x="3463917" y="3745229"/>
                <a:ext cx="357984" cy="794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8 Conector recto de flecha"/>
              <p:cNvCxnSpPr/>
              <p:nvPr/>
            </p:nvCxnSpPr>
            <p:spPr>
              <a:xfrm rot="16200000" flipH="1">
                <a:off x="6178961" y="3674190"/>
                <a:ext cx="429422" cy="71438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9 Conector recto de flecha"/>
              <p:cNvCxnSpPr/>
              <p:nvPr/>
            </p:nvCxnSpPr>
            <p:spPr>
              <a:xfrm rot="5400000">
                <a:off x="5001024" y="3637675"/>
                <a:ext cx="571504" cy="794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10 Conector recto"/>
              <p:cNvCxnSpPr/>
              <p:nvPr/>
            </p:nvCxnSpPr>
            <p:spPr>
              <a:xfrm>
                <a:off x="1500166" y="4856172"/>
                <a:ext cx="5072098" cy="158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1" name="Imagen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2" b="19520"/>
          <a:stretch/>
        </p:blipFill>
        <p:spPr>
          <a:xfrm>
            <a:off x="1446892" y="3133336"/>
            <a:ext cx="5926667" cy="1839108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 rotWithShape="1">
          <a:blip r:embed="rId5" cstate="print"/>
          <a:srcRect l="1262" t="4348" r="1207" b="6355"/>
          <a:stretch/>
        </p:blipFill>
        <p:spPr bwMode="auto">
          <a:xfrm>
            <a:off x="903733" y="4680658"/>
            <a:ext cx="713457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231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6"/>
          <p:cNvPicPr/>
          <p:nvPr/>
        </p:nvPicPr>
        <p:blipFill>
          <a:blip r:embed="rId2"/>
          <a:stretch/>
        </p:blipFill>
        <p:spPr>
          <a:xfrm>
            <a:off x="5041900" y="0"/>
            <a:ext cx="3887020" cy="2504500"/>
          </a:xfrm>
          <a:prstGeom prst="rect">
            <a:avLst/>
          </a:prstGeom>
          <a:ln>
            <a:noFill/>
          </a:ln>
        </p:spPr>
      </p:pic>
      <p:pic>
        <p:nvPicPr>
          <p:cNvPr id="365" name="Marcador de contenido 4"/>
          <p:cNvPicPr/>
          <p:nvPr/>
        </p:nvPicPr>
        <p:blipFill>
          <a:blip r:embed="rId3"/>
          <a:stretch/>
        </p:blipFill>
        <p:spPr>
          <a:xfrm>
            <a:off x="95490" y="745252"/>
            <a:ext cx="3894190" cy="4678399"/>
          </a:xfrm>
          <a:prstGeom prst="rect">
            <a:avLst/>
          </a:prstGeom>
          <a:ln>
            <a:noFill/>
          </a:ln>
        </p:spPr>
      </p:pic>
      <p:pic>
        <p:nvPicPr>
          <p:cNvPr id="366" name="Imagen 5"/>
          <p:cNvPicPr/>
          <p:nvPr/>
        </p:nvPicPr>
        <p:blipFill>
          <a:blip r:embed="rId4"/>
          <a:stretch/>
        </p:blipFill>
        <p:spPr>
          <a:xfrm>
            <a:off x="4129380" y="1982580"/>
            <a:ext cx="4938030" cy="4797000"/>
          </a:xfrm>
          <a:prstGeom prst="rect">
            <a:avLst/>
          </a:prstGeom>
          <a:ln>
            <a:noFill/>
          </a:ln>
        </p:spPr>
      </p:pic>
      <p:sp>
        <p:nvSpPr>
          <p:cNvPr id="6" name="3 Título"/>
          <p:cNvSpPr txBox="1">
            <a:spLocks/>
          </p:cNvSpPr>
          <p:nvPr/>
        </p:nvSpPr>
        <p:spPr>
          <a:xfrm>
            <a:off x="0" y="5740163"/>
            <a:ext cx="46463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/>
              <a:t>El</a:t>
            </a:r>
            <a:r>
              <a:rPr lang="es-MX" dirty="0" smtClean="0"/>
              <a:t>é</a:t>
            </a:r>
            <a:r>
              <a:rPr lang="es-MX" dirty="0" smtClean="0"/>
              <a:t>ctrica</a:t>
            </a:r>
            <a:endParaRPr lang="es-MX" dirty="0"/>
          </a:p>
        </p:txBody>
      </p:sp>
      <p:pic>
        <p:nvPicPr>
          <p:cNvPr id="9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1464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4"/>
          <p:cNvPicPr/>
          <p:nvPr/>
        </p:nvPicPr>
        <p:blipFill rotWithShape="1">
          <a:blip r:embed="rId2"/>
          <a:srcRect l="9930" r="10087"/>
          <a:stretch/>
        </p:blipFill>
        <p:spPr>
          <a:xfrm>
            <a:off x="0" y="793988"/>
            <a:ext cx="4167433" cy="3820445"/>
          </a:xfrm>
          <a:prstGeom prst="rect">
            <a:avLst/>
          </a:prstGeom>
          <a:ln>
            <a:noFill/>
          </a:ln>
        </p:spPr>
      </p:pic>
      <p:pic>
        <p:nvPicPr>
          <p:cNvPr id="312" name="Picture 8"/>
          <p:cNvPicPr/>
          <p:nvPr/>
        </p:nvPicPr>
        <p:blipFill>
          <a:blip r:embed="rId3"/>
          <a:stretch/>
        </p:blipFill>
        <p:spPr>
          <a:xfrm>
            <a:off x="3808278" y="3446547"/>
            <a:ext cx="4129394" cy="3417852"/>
          </a:xfrm>
          <a:prstGeom prst="rect">
            <a:avLst/>
          </a:prstGeom>
          <a:ln>
            <a:noFill/>
          </a:ln>
        </p:spPr>
      </p:pic>
      <p:sp>
        <p:nvSpPr>
          <p:cNvPr id="6" name="3 Título"/>
          <p:cNvSpPr txBox="1">
            <a:spLocks/>
          </p:cNvSpPr>
          <p:nvPr/>
        </p:nvSpPr>
        <p:spPr>
          <a:xfrm>
            <a:off x="0" y="5740163"/>
            <a:ext cx="46463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/>
              <a:t>El</a:t>
            </a:r>
            <a:r>
              <a:rPr lang="es-MX" dirty="0" smtClean="0"/>
              <a:t>é</a:t>
            </a:r>
            <a:r>
              <a:rPr lang="es-MX" dirty="0" smtClean="0"/>
              <a:t>ctrica</a:t>
            </a:r>
            <a:endParaRPr lang="es-MX" dirty="0"/>
          </a:p>
        </p:txBody>
      </p:sp>
      <p:pic>
        <p:nvPicPr>
          <p:cNvPr id="7" name="Marcador de contenido 4"/>
          <p:cNvPicPr/>
          <p:nvPr/>
        </p:nvPicPr>
        <p:blipFill>
          <a:blip r:embed="rId4"/>
          <a:stretch/>
        </p:blipFill>
        <p:spPr>
          <a:xfrm>
            <a:off x="4955333" y="313180"/>
            <a:ext cx="3903380" cy="2650609"/>
          </a:xfrm>
          <a:prstGeom prst="rect">
            <a:avLst/>
          </a:prstGeom>
          <a:ln>
            <a:noFill/>
          </a:ln>
        </p:spPr>
      </p:pic>
      <p:pic>
        <p:nvPicPr>
          <p:cNvPr id="9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8793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5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0968"/>
            <a:ext cx="4038600" cy="4924777"/>
          </a:xfrm>
          <a:prstGeom prst="rect">
            <a:avLst/>
          </a:prstGeom>
        </p:spPr>
      </p:pic>
      <p:pic>
        <p:nvPicPr>
          <p:cNvPr id="7" name="17 Imagen" descr="F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34398" y="5155745"/>
            <a:ext cx="1186050" cy="1579880"/>
          </a:xfrm>
          <a:prstGeom prst="rect">
            <a:avLst/>
          </a:prstGeom>
        </p:spPr>
      </p:pic>
      <p:grpSp>
        <p:nvGrpSpPr>
          <p:cNvPr id="8" name="Grupo 2"/>
          <p:cNvGrpSpPr/>
          <p:nvPr/>
        </p:nvGrpSpPr>
        <p:grpSpPr>
          <a:xfrm>
            <a:off x="4940203" y="535529"/>
            <a:ext cx="3746598" cy="4215945"/>
            <a:chOff x="2300232" y="2484979"/>
            <a:chExt cx="4298506" cy="3733419"/>
          </a:xfrm>
        </p:grpSpPr>
        <p:pic>
          <p:nvPicPr>
            <p:cNvPr id="9" name="Imagen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39"/>
            <a:stretch/>
          </p:blipFill>
          <p:spPr>
            <a:xfrm>
              <a:off x="2300232" y="2484979"/>
              <a:ext cx="4298506" cy="3733419"/>
            </a:xfrm>
            <a:prstGeom prst="rect">
              <a:avLst/>
            </a:prstGeom>
          </p:spPr>
        </p:pic>
        <p:cxnSp>
          <p:nvCxnSpPr>
            <p:cNvPr id="10" name="Conector recto de flecha 12"/>
            <p:cNvCxnSpPr/>
            <p:nvPr/>
          </p:nvCxnSpPr>
          <p:spPr>
            <a:xfrm flipH="1" flipV="1">
              <a:off x="4723196" y="3316773"/>
              <a:ext cx="1454814" cy="1775857"/>
            </a:xfrm>
            <a:prstGeom prst="straightConnector1">
              <a:avLst/>
            </a:prstGeom>
            <a:ln w="44450">
              <a:solidFill>
                <a:srgbClr val="F3E91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adroTexto 13"/>
            <p:cNvSpPr txBox="1"/>
            <p:nvPr/>
          </p:nvSpPr>
          <p:spPr>
            <a:xfrm>
              <a:off x="4725606" y="5427246"/>
              <a:ext cx="356179" cy="327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1</a:t>
              </a:r>
            </a:p>
          </p:txBody>
        </p:sp>
        <p:sp>
          <p:nvSpPr>
            <p:cNvPr id="12" name="CuadroTexto 14"/>
            <p:cNvSpPr txBox="1"/>
            <p:nvPr/>
          </p:nvSpPr>
          <p:spPr>
            <a:xfrm>
              <a:off x="5175572" y="5293577"/>
              <a:ext cx="356179" cy="327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2</a:t>
              </a:r>
              <a:endParaRPr lang="es-MX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" name="CuadroTexto 15"/>
            <p:cNvSpPr txBox="1"/>
            <p:nvPr/>
          </p:nvSpPr>
          <p:spPr>
            <a:xfrm>
              <a:off x="5453901" y="5216653"/>
              <a:ext cx="356179" cy="327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3</a:t>
              </a:r>
            </a:p>
          </p:txBody>
        </p:sp>
        <p:sp>
          <p:nvSpPr>
            <p:cNvPr id="14" name="CuadroTexto 16"/>
            <p:cNvSpPr txBox="1"/>
            <p:nvPr/>
          </p:nvSpPr>
          <p:spPr>
            <a:xfrm>
              <a:off x="5727176" y="5134733"/>
              <a:ext cx="356179" cy="327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4</a:t>
              </a:r>
              <a:endParaRPr lang="es-MX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" name="CuadroTexto 17"/>
            <p:cNvSpPr txBox="1"/>
            <p:nvPr/>
          </p:nvSpPr>
          <p:spPr>
            <a:xfrm>
              <a:off x="6078965" y="5031987"/>
              <a:ext cx="356179" cy="327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5</a:t>
              </a:r>
              <a:endParaRPr lang="es-MX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" name="CuadroTexto 20"/>
            <p:cNvSpPr txBox="1"/>
            <p:nvPr/>
          </p:nvSpPr>
          <p:spPr>
            <a:xfrm>
              <a:off x="4902699" y="4720493"/>
              <a:ext cx="310133" cy="245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dirty="0">
                  <a:solidFill>
                    <a:srgbClr val="FFFF00"/>
                  </a:solidFill>
                </a:rPr>
                <a:t>1</a:t>
              </a:r>
            </a:p>
          </p:txBody>
        </p:sp>
        <p:sp>
          <p:nvSpPr>
            <p:cNvPr id="17" name="CuadroTexto 21"/>
            <p:cNvSpPr txBox="1"/>
            <p:nvPr/>
          </p:nvSpPr>
          <p:spPr>
            <a:xfrm>
              <a:off x="5492372" y="4574406"/>
              <a:ext cx="310133" cy="245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dirty="0">
                  <a:solidFill>
                    <a:srgbClr val="FFFF00"/>
                  </a:solidFill>
                </a:rPr>
                <a:t>2</a:t>
              </a:r>
            </a:p>
          </p:txBody>
        </p:sp>
        <p:sp>
          <p:nvSpPr>
            <p:cNvPr id="18" name="CuadroTexto 22"/>
            <p:cNvSpPr txBox="1"/>
            <p:nvPr/>
          </p:nvSpPr>
          <p:spPr>
            <a:xfrm>
              <a:off x="4631743" y="4392362"/>
              <a:ext cx="310133" cy="245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dirty="0">
                  <a:solidFill>
                    <a:srgbClr val="FFFF00"/>
                  </a:solidFill>
                </a:rPr>
                <a:t>3</a:t>
              </a:r>
            </a:p>
          </p:txBody>
        </p:sp>
        <p:sp>
          <p:nvSpPr>
            <p:cNvPr id="19" name="CuadroTexto 23"/>
            <p:cNvSpPr txBox="1"/>
            <p:nvPr/>
          </p:nvSpPr>
          <p:spPr>
            <a:xfrm>
              <a:off x="5200285" y="4198252"/>
              <a:ext cx="310133" cy="245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dirty="0">
                  <a:solidFill>
                    <a:srgbClr val="FFFF00"/>
                  </a:solidFill>
                </a:rPr>
                <a:t>4</a:t>
              </a:r>
            </a:p>
          </p:txBody>
        </p:sp>
        <p:sp>
          <p:nvSpPr>
            <p:cNvPr id="20" name="CuadroTexto 24"/>
            <p:cNvSpPr txBox="1"/>
            <p:nvPr/>
          </p:nvSpPr>
          <p:spPr>
            <a:xfrm>
              <a:off x="4945700" y="3815449"/>
              <a:ext cx="310133" cy="245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dirty="0" smtClean="0">
                  <a:solidFill>
                    <a:srgbClr val="FFFF00"/>
                  </a:solidFill>
                </a:rPr>
                <a:t>5</a:t>
              </a:r>
              <a:endParaRPr lang="es-MX" sz="1200" dirty="0">
                <a:solidFill>
                  <a:srgbClr val="FFFF00"/>
                </a:solidFill>
              </a:endParaRPr>
            </a:p>
          </p:txBody>
        </p:sp>
        <p:sp>
          <p:nvSpPr>
            <p:cNvPr id="21" name="CuadroTexto 25"/>
            <p:cNvSpPr txBox="1"/>
            <p:nvPr/>
          </p:nvSpPr>
          <p:spPr>
            <a:xfrm>
              <a:off x="3881287" y="3699120"/>
              <a:ext cx="310133" cy="245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dirty="0">
                  <a:solidFill>
                    <a:srgbClr val="FFFF00"/>
                  </a:solidFill>
                </a:rPr>
                <a:t>6</a:t>
              </a:r>
            </a:p>
          </p:txBody>
        </p:sp>
        <p:sp>
          <p:nvSpPr>
            <p:cNvPr id="22" name="CuadroTexto 26"/>
            <p:cNvSpPr txBox="1"/>
            <p:nvPr/>
          </p:nvSpPr>
          <p:spPr>
            <a:xfrm>
              <a:off x="4676525" y="3454776"/>
              <a:ext cx="310133" cy="245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dirty="0" smtClean="0">
                  <a:solidFill>
                    <a:srgbClr val="FFFF00"/>
                  </a:solidFill>
                </a:rPr>
                <a:t>7</a:t>
              </a:r>
              <a:endParaRPr lang="es-MX" sz="1200" dirty="0">
                <a:solidFill>
                  <a:srgbClr val="FFFF00"/>
                </a:solidFill>
              </a:endParaRPr>
            </a:p>
          </p:txBody>
        </p:sp>
        <p:cxnSp>
          <p:nvCxnSpPr>
            <p:cNvPr id="23" name="Conector recto de flecha 27"/>
            <p:cNvCxnSpPr/>
            <p:nvPr/>
          </p:nvCxnSpPr>
          <p:spPr>
            <a:xfrm flipH="1" flipV="1">
              <a:off x="4436528" y="3431078"/>
              <a:ext cx="1403011" cy="1789359"/>
            </a:xfrm>
            <a:prstGeom prst="straightConnector1">
              <a:avLst/>
            </a:prstGeom>
            <a:ln w="44450">
              <a:solidFill>
                <a:srgbClr val="F3E91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de flecha 28"/>
            <p:cNvCxnSpPr/>
            <p:nvPr/>
          </p:nvCxnSpPr>
          <p:spPr>
            <a:xfrm flipH="1" flipV="1">
              <a:off x="4131201" y="3524434"/>
              <a:ext cx="1403011" cy="1789359"/>
            </a:xfrm>
            <a:prstGeom prst="straightConnector1">
              <a:avLst/>
            </a:prstGeom>
            <a:ln w="44450">
              <a:solidFill>
                <a:srgbClr val="F3E91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de flecha 29"/>
            <p:cNvCxnSpPr/>
            <p:nvPr/>
          </p:nvCxnSpPr>
          <p:spPr>
            <a:xfrm flipH="1" flipV="1">
              <a:off x="3486664" y="3659688"/>
              <a:ext cx="1346042" cy="1842644"/>
            </a:xfrm>
            <a:prstGeom prst="straightConnector1">
              <a:avLst/>
            </a:prstGeom>
            <a:ln w="44450">
              <a:solidFill>
                <a:srgbClr val="F3E91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de flecha 30"/>
            <p:cNvCxnSpPr/>
            <p:nvPr/>
          </p:nvCxnSpPr>
          <p:spPr>
            <a:xfrm flipH="1" flipV="1">
              <a:off x="3627397" y="3593276"/>
              <a:ext cx="1650266" cy="1779163"/>
            </a:xfrm>
            <a:prstGeom prst="straightConnector1">
              <a:avLst/>
            </a:prstGeom>
            <a:ln w="44450">
              <a:solidFill>
                <a:srgbClr val="F3E91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15 Imagen" descr="F2 rop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0744" y="5155745"/>
            <a:ext cx="1186050" cy="1579880"/>
          </a:xfrm>
          <a:prstGeom prst="rect">
            <a:avLst/>
          </a:prstGeom>
        </p:spPr>
      </p:pic>
      <p:sp>
        <p:nvSpPr>
          <p:cNvPr id="28" name="3 Título"/>
          <p:cNvSpPr txBox="1">
            <a:spLocks/>
          </p:cNvSpPr>
          <p:nvPr/>
        </p:nvSpPr>
        <p:spPr>
          <a:xfrm>
            <a:off x="0" y="5740163"/>
            <a:ext cx="46463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/>
              <a:t>El</a:t>
            </a:r>
            <a:r>
              <a:rPr lang="es-MX" dirty="0" smtClean="0"/>
              <a:t>é</a:t>
            </a:r>
            <a:r>
              <a:rPr lang="es-MX" dirty="0" smtClean="0"/>
              <a:t>ctrica, magnetometr</a:t>
            </a:r>
            <a:r>
              <a:rPr lang="es-MX" dirty="0" smtClean="0"/>
              <a:t>ía, electromagneticos, percepción remota</a:t>
            </a:r>
            <a:endParaRPr lang="es-MX" dirty="0"/>
          </a:p>
        </p:txBody>
      </p:sp>
      <p:pic>
        <p:nvPicPr>
          <p:cNvPr id="29" name="21 Imagen" descr="F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20543" y="5201683"/>
            <a:ext cx="1053760" cy="157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1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95683" y="15729"/>
            <a:ext cx="8591117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MX" dirty="0" smtClean="0"/>
              <a:t>Forma </a:t>
            </a:r>
            <a:r>
              <a:rPr lang="es-MX" dirty="0" smtClean="0"/>
              <a:t>de la </a:t>
            </a:r>
            <a:r>
              <a:rPr lang="es-MX" dirty="0" smtClean="0"/>
              <a:t>Tierra:  Esfera</a:t>
            </a:r>
            <a:endParaRPr lang="es-MX" dirty="0" smtClean="0"/>
          </a:p>
        </p:txBody>
      </p:sp>
      <p:sp>
        <p:nvSpPr>
          <p:cNvPr id="3075" name="2 Marcador de contenido"/>
          <p:cNvSpPr>
            <a:spLocks noGrp="1"/>
          </p:cNvSpPr>
          <p:nvPr>
            <p:ph idx="1"/>
          </p:nvPr>
        </p:nvSpPr>
        <p:spPr>
          <a:xfrm>
            <a:off x="3779458" y="1020737"/>
            <a:ext cx="41148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Diametro:12.742 </a:t>
            </a:r>
            <a:r>
              <a:rPr lang="en-US" dirty="0" smtClean="0"/>
              <a:t>km</a:t>
            </a:r>
            <a:endParaRPr lang="en-US" dirty="0" smtClean="0"/>
          </a:p>
        </p:txBody>
      </p:sp>
      <p:pic>
        <p:nvPicPr>
          <p:cNvPr id="7" name="Picture 2" descr="Resultado de imagen para eratostenes y sus aportacio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1134" y="1766456"/>
            <a:ext cx="3853731" cy="3136489"/>
          </a:xfrm>
          <a:prstGeom prst="rect">
            <a:avLst/>
          </a:prstGeom>
          <a:noFill/>
        </p:spPr>
      </p:pic>
      <p:pic>
        <p:nvPicPr>
          <p:cNvPr id="8" name="Picture 2" descr="Resultado de imagen para eratostenes y sus aportacio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722002"/>
            <a:ext cx="2159620" cy="2135997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766858" y="5214100"/>
            <a:ext cx="4572000" cy="11182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22" indent="-256005" defTabSz="829452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endParaRPr lang="es-MX" sz="2000" dirty="0"/>
          </a:p>
          <a:p>
            <a:pPr marL="365722" indent="-256005" defTabSz="82945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s-MX" sz="2000" dirty="0"/>
              <a:t>Circunferencia calculada : </a:t>
            </a:r>
            <a:r>
              <a:rPr lang="es-MX" sz="2000" dirty="0" smtClean="0"/>
              <a:t>39,375 km</a:t>
            </a:r>
            <a:endParaRPr lang="es-MX" sz="2000" dirty="0"/>
          </a:p>
          <a:p>
            <a:pPr marL="365722" indent="-256005" defTabSz="82945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s-MX" sz="2000" dirty="0"/>
              <a:t>Valor real:  		</a:t>
            </a:r>
            <a:r>
              <a:rPr lang="es-MX" sz="2000" dirty="0" smtClean="0"/>
              <a:t>          40,075 </a:t>
            </a:r>
            <a:r>
              <a:rPr lang="es-MX" sz="2000" dirty="0"/>
              <a:t>km</a:t>
            </a:r>
            <a:endParaRPr lang="es-MX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328" t="6494" r="5206" b="5881"/>
          <a:stretch/>
        </p:blipFill>
        <p:spPr>
          <a:xfrm>
            <a:off x="283583" y="874538"/>
            <a:ext cx="3495875" cy="3502253"/>
          </a:xfrm>
          <a:prstGeom prst="rect">
            <a:avLst/>
          </a:prstGeom>
        </p:spPr>
      </p:pic>
      <p:pic>
        <p:nvPicPr>
          <p:cNvPr id="11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712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7963"/>
            <a:ext cx="2628900" cy="1143000"/>
          </a:xfrm>
        </p:spPr>
        <p:txBody>
          <a:bodyPr/>
          <a:lstStyle/>
          <a:p>
            <a:pPr algn="r"/>
            <a:r>
              <a:rPr lang="es-ES_tradnl" dirty="0"/>
              <a:t>¡</a:t>
            </a:r>
            <a:r>
              <a:rPr lang="es-ES_tradnl" dirty="0" smtClean="0"/>
              <a:t>Gracias!</a:t>
            </a:r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457200" y="1790700"/>
            <a:ext cx="822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dirty="0" smtClean="0"/>
              <a:t>"La ciencia no es sino una perversión de sí misma, a menos que tenga como objetivo final el mejoramiento de la humanidad”  </a:t>
            </a:r>
            <a:r>
              <a:rPr lang="es-ES_tradnl" sz="2000" dirty="0" err="1" smtClean="0"/>
              <a:t>Nikola</a:t>
            </a:r>
            <a:r>
              <a:rPr lang="es-ES_tradnl" sz="2000" dirty="0" smtClean="0"/>
              <a:t> Tesla</a:t>
            </a:r>
            <a:endParaRPr lang="es-ES_tradnl" sz="2000" dirty="0"/>
          </a:p>
        </p:txBody>
      </p:sp>
      <p:pic>
        <p:nvPicPr>
          <p:cNvPr id="6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1082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052736"/>
            <a:ext cx="4637580" cy="420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381000"/>
            <a:ext cx="2527300" cy="3213100"/>
          </a:xfrm>
          <a:prstGeom prst="rect">
            <a:avLst/>
          </a:prstGeom>
        </p:spPr>
      </p:pic>
      <p:sp>
        <p:nvSpPr>
          <p:cNvPr id="7" name="3 Título"/>
          <p:cNvSpPr txBox="1">
            <a:spLocks/>
          </p:cNvSpPr>
          <p:nvPr/>
        </p:nvSpPr>
        <p:spPr>
          <a:xfrm>
            <a:off x="0" y="5740163"/>
            <a:ext cx="46463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/>
              <a:t>Gravimetr</a:t>
            </a:r>
            <a:r>
              <a:rPr lang="es-MX" dirty="0" smtClean="0"/>
              <a:t>ía</a:t>
            </a:r>
            <a:endParaRPr lang="es-MX" dirty="0"/>
          </a:p>
        </p:txBody>
      </p:sp>
      <p:pic>
        <p:nvPicPr>
          <p:cNvPr id="9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974" y="3822700"/>
            <a:ext cx="3066926" cy="2133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2270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495800" y="274638"/>
            <a:ext cx="4648200" cy="1143000"/>
          </a:xfrm>
        </p:spPr>
        <p:txBody>
          <a:bodyPr/>
          <a:lstStyle/>
          <a:p>
            <a:r>
              <a:rPr lang="es-MX" dirty="0" smtClean="0"/>
              <a:t>Geoide</a:t>
            </a:r>
            <a:endParaRPr lang="es-MX" dirty="0"/>
          </a:p>
        </p:txBody>
      </p:sp>
      <p:sp>
        <p:nvSpPr>
          <p:cNvPr id="2" name="1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0589" y="1170055"/>
            <a:ext cx="4783411" cy="469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3 Título"/>
          <p:cNvSpPr txBox="1">
            <a:spLocks/>
          </p:cNvSpPr>
          <p:nvPr/>
        </p:nvSpPr>
        <p:spPr>
          <a:xfrm>
            <a:off x="0" y="5740163"/>
            <a:ext cx="46463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/>
              <a:t>Gravimetr</a:t>
            </a:r>
            <a:r>
              <a:rPr lang="es-MX" dirty="0" smtClean="0"/>
              <a:t>ía</a:t>
            </a:r>
            <a:endParaRPr lang="es-MX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709" y="1709738"/>
            <a:ext cx="3884767" cy="263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3 Título"/>
          <p:cNvSpPr txBox="1">
            <a:spLocks/>
          </p:cNvSpPr>
          <p:nvPr/>
        </p:nvSpPr>
        <p:spPr>
          <a:xfrm>
            <a:off x="-18415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 </a:t>
            </a:r>
            <a:r>
              <a:rPr lang="es-MX" dirty="0" smtClean="0"/>
              <a:t>Elipsoide</a:t>
            </a:r>
            <a:endParaRPr lang="es-MX" dirty="0"/>
          </a:p>
        </p:txBody>
      </p:sp>
      <p:pic>
        <p:nvPicPr>
          <p:cNvPr id="11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7186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4581128"/>
            <a:ext cx="7668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 smtClean="0"/>
              <a:t>Se denomina geoide a la </a:t>
            </a:r>
            <a:r>
              <a:rPr lang="es-ES_tradnl" sz="2000" b="1" dirty="0" smtClean="0"/>
              <a:t>superficie equipotencial del campo gravitatorio</a:t>
            </a:r>
            <a:r>
              <a:rPr lang="es-ES_tradnl" sz="2000" dirty="0" smtClean="0"/>
              <a:t> </a:t>
            </a:r>
            <a:r>
              <a:rPr lang="es-ES_tradnl" sz="2000" b="1" dirty="0" smtClean="0"/>
              <a:t>terrestre</a:t>
            </a:r>
            <a:r>
              <a:rPr lang="es-ES_tradnl" sz="2000" dirty="0" smtClean="0"/>
              <a:t>. Gráficamente </a:t>
            </a:r>
            <a:r>
              <a:rPr lang="es-ES_tradnl" sz="2000" dirty="0" smtClean="0"/>
              <a:t>se puede definir como la superficie que tuvieran los mares en calma, prescindiendo de las mareas, y prolongada bajos los continentes. </a:t>
            </a:r>
            <a:endParaRPr lang="es-ES_tradnl" sz="20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3300" y="1052736"/>
            <a:ext cx="4229100" cy="3450769"/>
          </a:xfrm>
          <a:prstGeom prst="rect">
            <a:avLst/>
          </a:prstGeom>
        </p:spPr>
      </p:pic>
      <p:sp>
        <p:nvSpPr>
          <p:cNvPr id="8" name="3 Título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r>
              <a:rPr lang="es-MX" dirty="0" smtClean="0"/>
              <a:t>Geoide</a:t>
            </a:r>
            <a:endParaRPr lang="es-MX" dirty="0"/>
          </a:p>
        </p:txBody>
      </p:sp>
      <p:sp>
        <p:nvSpPr>
          <p:cNvPr id="11" name="3 Título"/>
          <p:cNvSpPr txBox="1">
            <a:spLocks/>
          </p:cNvSpPr>
          <p:nvPr/>
        </p:nvSpPr>
        <p:spPr>
          <a:xfrm>
            <a:off x="0" y="5740163"/>
            <a:ext cx="46463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/>
              <a:t>Gravimetr</a:t>
            </a:r>
            <a:r>
              <a:rPr lang="es-MX" dirty="0" smtClean="0"/>
              <a:t>ía</a:t>
            </a:r>
            <a:endParaRPr lang="es-MX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021948"/>
            <a:ext cx="4203700" cy="3559180"/>
          </a:xfrm>
          <a:prstGeom prst="rect">
            <a:avLst/>
          </a:prstGeom>
        </p:spPr>
      </p:pic>
      <p:pic>
        <p:nvPicPr>
          <p:cNvPr id="14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504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/>
          <a:srcRect l="5572" r="4061"/>
          <a:stretch/>
        </p:blipFill>
        <p:spPr>
          <a:xfrm>
            <a:off x="2483366" y="114300"/>
            <a:ext cx="6502400" cy="6536392"/>
          </a:xfrm>
          <a:prstGeom prst="rect">
            <a:avLst/>
          </a:prstGeom>
        </p:spPr>
      </p:pic>
      <p:sp>
        <p:nvSpPr>
          <p:cNvPr id="5" name="3 Título"/>
          <p:cNvSpPr txBox="1">
            <a:spLocks/>
          </p:cNvSpPr>
          <p:nvPr/>
        </p:nvSpPr>
        <p:spPr>
          <a:xfrm>
            <a:off x="139700" y="5541684"/>
            <a:ext cx="28565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/>
              <a:t>Gravimetr</a:t>
            </a:r>
            <a:r>
              <a:rPr lang="es-MX" dirty="0" smtClean="0"/>
              <a:t>ía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91909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44" y="1220554"/>
            <a:ext cx="5943596" cy="4519609"/>
          </a:xfrm>
          <a:prstGeom prst="rect">
            <a:avLst/>
          </a:prstGeom>
        </p:spPr>
      </p:pic>
      <p:sp>
        <p:nvSpPr>
          <p:cNvPr id="10" name="2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dirty="0" smtClean="0">
                <a:ea typeface="ＭＳ Ｐゴシック" pitchFamily="34" charset="-128"/>
              </a:rPr>
              <a:t>Interior de la Tierra</a:t>
            </a:r>
            <a:endParaRPr lang="es-MX" dirty="0">
              <a:ea typeface="ＭＳ Ｐゴシック" pitchFamily="34" charset="-128"/>
            </a:endParaRPr>
          </a:p>
        </p:txBody>
      </p:sp>
      <p:sp>
        <p:nvSpPr>
          <p:cNvPr id="5" name="3 Título"/>
          <p:cNvSpPr txBox="1">
            <a:spLocks/>
          </p:cNvSpPr>
          <p:nvPr/>
        </p:nvSpPr>
        <p:spPr>
          <a:xfrm>
            <a:off x="0" y="5740163"/>
            <a:ext cx="46463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/>
              <a:t>Sismolog</a:t>
            </a:r>
            <a:r>
              <a:rPr lang="es-MX" dirty="0" smtClean="0"/>
              <a:t>ía</a:t>
            </a:r>
            <a:endParaRPr lang="es-MX" dirty="0"/>
          </a:p>
        </p:txBody>
      </p:sp>
      <p:pic>
        <p:nvPicPr>
          <p:cNvPr id="9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7785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can1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6493" y="438170"/>
            <a:ext cx="5416832" cy="568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3 Título"/>
          <p:cNvSpPr txBox="1">
            <a:spLocks/>
          </p:cNvSpPr>
          <p:nvPr/>
        </p:nvSpPr>
        <p:spPr>
          <a:xfrm>
            <a:off x="0" y="5740163"/>
            <a:ext cx="46463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/>
              <a:t>Sismolog</a:t>
            </a:r>
            <a:r>
              <a:rPr lang="es-MX" dirty="0" smtClean="0"/>
              <a:t>ía</a:t>
            </a:r>
            <a:endParaRPr lang="es-MX" dirty="0"/>
          </a:p>
        </p:txBody>
      </p:sp>
      <p:pic>
        <p:nvPicPr>
          <p:cNvPr id="8" name="Picture 2" descr="http://2.bp.blogspot.com/-FY2LuAwcBp8/Tc6YCLTEJOI/AAAAAAAAAAw/3FOJAhfoSyg/s1600/imagen+de+la+dinamica+terrestre+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672" y="5638800"/>
            <a:ext cx="1201988" cy="1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7255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2917</TotalTime>
  <Words>276</Words>
  <Application>Microsoft Macintosh PowerPoint</Application>
  <PresentationFormat>On-screen Show (4:3)</PresentationFormat>
  <Paragraphs>88</Paragraphs>
  <Slides>30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CorelDRAW</vt:lpstr>
      <vt:lpstr>PowerPoint Presentation</vt:lpstr>
      <vt:lpstr>PowerPoint Presentation</vt:lpstr>
      <vt:lpstr>Forma de la Tierra:  Esfera</vt:lpstr>
      <vt:lpstr>PowerPoint Presentation</vt:lpstr>
      <vt:lpstr>Geoide</vt:lpstr>
      <vt:lpstr>Geoide</vt:lpstr>
      <vt:lpstr>PowerPoint Presentation</vt:lpstr>
      <vt:lpstr>Interior de la Tierra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Campo Magnético Terrestre</vt:lpstr>
      <vt:lpstr>Campo Magnético Terrestre</vt:lpstr>
      <vt:lpstr>PowerPoint Presentation</vt:lpstr>
      <vt:lpstr>Tormentas solares vs. Sismos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¡Gracias!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Caccavari</dc:creator>
  <cp:lastModifiedBy>Ana Caccavari</cp:lastModifiedBy>
  <cp:revision>30</cp:revision>
  <dcterms:created xsi:type="dcterms:W3CDTF">2017-12-23T17:57:52Z</dcterms:created>
  <dcterms:modified xsi:type="dcterms:W3CDTF">2017-12-25T18:35:04Z</dcterms:modified>
</cp:coreProperties>
</file>