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77" r:id="rId2"/>
    <p:sldId id="358" r:id="rId3"/>
    <p:sldId id="261" r:id="rId4"/>
    <p:sldId id="361" r:id="rId5"/>
    <p:sldId id="362" r:id="rId6"/>
    <p:sldId id="360" r:id="rId7"/>
    <p:sldId id="363" r:id="rId8"/>
    <p:sldId id="283" r:id="rId9"/>
    <p:sldId id="373" r:id="rId10"/>
    <p:sldId id="285" r:id="rId11"/>
    <p:sldId id="259" r:id="rId12"/>
    <p:sldId id="280" r:id="rId13"/>
    <p:sldId id="262" r:id="rId14"/>
    <p:sldId id="281" r:id="rId15"/>
    <p:sldId id="293" r:id="rId16"/>
    <p:sldId id="271" r:id="rId17"/>
    <p:sldId id="274" r:id="rId18"/>
    <p:sldId id="359" r:id="rId19"/>
    <p:sldId id="298" r:id="rId20"/>
    <p:sldId id="337" r:id="rId21"/>
    <p:sldId id="365" r:id="rId22"/>
    <p:sldId id="338" r:id="rId23"/>
    <p:sldId id="370" r:id="rId24"/>
    <p:sldId id="340" r:id="rId25"/>
    <p:sldId id="367" r:id="rId26"/>
    <p:sldId id="368" r:id="rId27"/>
    <p:sldId id="372" r:id="rId28"/>
    <p:sldId id="369" r:id="rId29"/>
    <p:sldId id="371" r:id="rId30"/>
    <p:sldId id="295" r:id="rId31"/>
    <p:sldId id="374" r:id="rId32"/>
    <p:sldId id="300" r:id="rId33"/>
    <p:sldId id="339" r:id="rId34"/>
    <p:sldId id="357" r:id="rId35"/>
    <p:sldId id="32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 Mercer" initials="Kristin " lastIdx="1" clrIdx="0"/>
  <p:cmAuthor id="1" name="Kristin" initials="KLM" lastIdx="1" clrIdx="1">
    <p:extLst>
      <p:ext uri="{19B8F6BF-5375-455C-9EA6-DF929625EA0E}">
        <p15:presenceInfo xmlns:p15="http://schemas.microsoft.com/office/powerpoint/2012/main" userId="Kris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3" autoAdjust="0"/>
    <p:restoredTop sz="92895" autoAdjust="0"/>
  </p:normalViewPr>
  <p:slideViewPr>
    <p:cSldViewPr>
      <p:cViewPr varScale="1">
        <p:scale>
          <a:sx n="79" d="100"/>
          <a:sy n="79" d="100"/>
        </p:scale>
        <p:origin x="917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15"/>
    </p:cViewPr>
  </p:sorterViewPr>
  <p:notesViewPr>
    <p:cSldViewPr>
      <p:cViewPr varScale="1">
        <p:scale>
          <a:sx n="100" d="100"/>
          <a:sy n="100" d="100"/>
        </p:scale>
        <p:origin x="-25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rcer.97\Documents\My%20SAS%20Files\9.4\data%20out\Maize%202011-2012%20CGs\Lsmeans%20glimmix%20sqrt_seed_x_e054_tm%20full%20model%20BY%20year%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rcer.97\Documents\My%20SAS%20Files\9.4\data%20out\Maize%202011-2012%20CGs\Lsmeans%20glimmix%20sqrt_seed_x_e054_tm%20full%20model%20BY%20year%20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rcer.97\Documents\My%20SAS%20Files\9.4\data%20out\Maize%202011-2012%20CGs\Lsmeans%20glimmix%20sqrt_seed_x_e054_tm%20full%20model%20BY%20year%20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rcer.97\Documents\My%20SAS%20Files\9.4\data%20out\Maize%202011-2012%20CGs\Lsmeans%20glimmix%20sqrt_seed_x_e054_tm%20full%20model%20BY%20year%20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ercer.97\Documents\My%20SAS%20Files\9.4\data%20out\Maize%202011-2012%20CGs\Lsmeans%20glimmix%20arcsin_seed_pc%20full%20model%20%20BY%20year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mercer.97\Documents\My%20SAS%20Files\9.4\data%20out\Maize%202011-2012%20CGs\Lsmeans%20glimmix%20arcsin_seed_pc%20full%20model%20%20BY%20year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8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'signif highlighted'!$D$9</c:f>
              <c:strCache>
                <c:ptCount val="1"/>
                <c:pt idx="0">
                  <c:v>Comm_Var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'signif highlighted'!$L$9:$L$11</c:f>
                <c:numCache>
                  <c:formatCode>General</c:formatCode>
                  <c:ptCount val="3"/>
                  <c:pt idx="0">
                    <c:v>35.649359214607344</c:v>
                  </c:pt>
                  <c:pt idx="1">
                    <c:v>33.178398904348889</c:v>
                  </c:pt>
                  <c:pt idx="2">
                    <c:v>16.814511707284048</c:v>
                  </c:pt>
                </c:numCache>
              </c:numRef>
            </c:plus>
            <c:minus>
              <c:numRef>
                <c:f>'signif highlighted'!$M$9:$M$11</c:f>
                <c:numCache>
                  <c:formatCode>General</c:formatCode>
                  <c:ptCount val="3"/>
                  <c:pt idx="0">
                    <c:v>43.102920975718618</c:v>
                  </c:pt>
                  <c:pt idx="1">
                    <c:v>40.631960665460269</c:v>
                  </c:pt>
                  <c:pt idx="2">
                    <c:v>24.295439146887492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'signif highlighted'!$F$9:$F$11</c:f>
              <c:numCache>
                <c:formatCode>General</c:formatCode>
                <c:ptCount val="3"/>
                <c:pt idx="0">
                  <c:v>104.00936213364996</c:v>
                </c:pt>
                <c:pt idx="1">
                  <c:v>91.365198183655423</c:v>
                </c:pt>
                <c:pt idx="2">
                  <c:v>28.238946188100986</c:v>
                </c:pt>
              </c:numCache>
            </c:numRef>
          </c:val>
        </c:ser>
        <c:ser>
          <c:idx val="1"/>
          <c:order val="1"/>
          <c:tx>
            <c:strRef>
              <c:f>'signif highlighted'!$D$12</c:f>
              <c:strCache>
                <c:ptCount val="1"/>
                <c:pt idx="0">
                  <c:v>Lowland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'signif highlighted'!$L$12:$L$14</c:f>
                <c:numCache>
                  <c:formatCode>General</c:formatCode>
                  <c:ptCount val="3"/>
                  <c:pt idx="0">
                    <c:v>22.517252189559798</c:v>
                  </c:pt>
                  <c:pt idx="1">
                    <c:v>21.365022729883535</c:v>
                  </c:pt>
                  <c:pt idx="2">
                    <c:v>9.8397311573392425</c:v>
                  </c:pt>
                </c:numCache>
              </c:numRef>
            </c:plus>
            <c:minus>
              <c:numRef>
                <c:f>'signif highlighted'!$M$12:$M$14</c:f>
                <c:numCache>
                  <c:formatCode>General</c:formatCode>
                  <c:ptCount val="3"/>
                  <c:pt idx="0">
                    <c:v>25.740804487417535</c:v>
                  </c:pt>
                  <c:pt idx="1">
                    <c:v>24.588575027741413</c:v>
                  </c:pt>
                  <c:pt idx="2">
                    <c:v>13.08012845252107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'signif highlighted'!$F$12:$F$14</c:f>
              <c:numCache>
                <c:formatCode>General</c:formatCode>
                <c:ptCount val="3"/>
                <c:pt idx="0">
                  <c:v>90.305655805009778</c:v>
                </c:pt>
                <c:pt idx="1">
                  <c:v>81.886880983477653</c:v>
                </c:pt>
                <c:pt idx="2">
                  <c:v>20.264489068856083</c:v>
                </c:pt>
              </c:numCache>
            </c:numRef>
          </c:val>
        </c:ser>
        <c:ser>
          <c:idx val="2"/>
          <c:order val="2"/>
          <c:tx>
            <c:strRef>
              <c:f>'signif highlighted'!$D$15</c:f>
              <c:strCache>
                <c:ptCount val="1"/>
                <c:pt idx="0">
                  <c:v>Midland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'signif highlighted'!$L$15:$L$17</c:f>
                <c:numCache>
                  <c:formatCode>General</c:formatCode>
                  <c:ptCount val="3"/>
                  <c:pt idx="0">
                    <c:v>13.024367092517828</c:v>
                  </c:pt>
                  <c:pt idx="1">
                    <c:v>24.699840932683969</c:v>
                  </c:pt>
                  <c:pt idx="2">
                    <c:v>16.584383098306184</c:v>
                  </c:pt>
                </c:numCache>
              </c:numRef>
            </c:plus>
            <c:minus>
              <c:numRef>
                <c:f>'signif highlighted'!$M$15:$M$17</c:f>
                <c:numCache>
                  <c:formatCode>General</c:formatCode>
                  <c:ptCount val="3"/>
                  <c:pt idx="0">
                    <c:v>16.24791939037582</c:v>
                  </c:pt>
                  <c:pt idx="1">
                    <c:v>27.923393230541919</c:v>
                  </c:pt>
                  <c:pt idx="2">
                    <c:v>19.82478039348851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'signif highlighted'!$F$15:$F$17</c:f>
              <c:numCache>
                <c:formatCode>General</c:formatCode>
                <c:ptCount val="3"/>
                <c:pt idx="0">
                  <c:v>33.226805274183718</c:v>
                </c:pt>
                <c:pt idx="1">
                  <c:v>107.38172200734716</c:v>
                </c:pt>
                <c:pt idx="2">
                  <c:v>51.136753668411743</c:v>
                </c:pt>
              </c:numCache>
            </c:numRef>
          </c:val>
        </c:ser>
        <c:ser>
          <c:idx val="3"/>
          <c:order val="3"/>
          <c:tx>
            <c:strRef>
              <c:f>'signif highlighted'!$D$18</c:f>
              <c:strCache>
                <c:ptCount val="1"/>
                <c:pt idx="0">
                  <c:v>Highland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'signif highlighted'!$L$18:$L$20</c:f>
                <c:numCache>
                  <c:formatCode>General</c:formatCode>
                  <c:ptCount val="3"/>
                  <c:pt idx="0">
                    <c:v>5.546929114427309</c:v>
                  </c:pt>
                  <c:pt idx="1">
                    <c:v>18.579551813668722</c:v>
                  </c:pt>
                  <c:pt idx="2">
                    <c:v>19.585104309212014</c:v>
                  </c:pt>
                </c:numCache>
              </c:numRef>
            </c:plus>
            <c:minus>
              <c:numRef>
                <c:f>'signif highlighted'!$M$18:$M$20</c:f>
                <c:numCache>
                  <c:formatCode>General</c:formatCode>
                  <c:ptCount val="3"/>
                  <c:pt idx="0">
                    <c:v>8.8982436733215664</c:v>
                  </c:pt>
                  <c:pt idx="1">
                    <c:v>21.803104111526473</c:v>
                  </c:pt>
                  <c:pt idx="2">
                    <c:v>22.842595022147677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'signif highlighted'!$F$18:$F$20</c:f>
              <c:numCache>
                <c:formatCode>General</c:formatCode>
                <c:ptCount val="3"/>
                <c:pt idx="0">
                  <c:v>7.7828794194406621</c:v>
                </c:pt>
                <c:pt idx="1">
                  <c:v>63.23609596222618</c:v>
                </c:pt>
                <c:pt idx="2">
                  <c:v>69.075779072982925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841064"/>
        <c:axId val="223841456"/>
      </c:barChart>
      <c:catAx>
        <c:axId val="223841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/>
                  <a:t>Garden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41456"/>
        <c:crosses val="autoZero"/>
        <c:auto val="1"/>
        <c:lblAlgn val="ctr"/>
        <c:lblOffset val="100"/>
        <c:noMultiLvlLbl val="0"/>
      </c:catAx>
      <c:valAx>
        <c:axId val="2238414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 dirty="0" smtClean="0"/>
                  <a:t>Seed weight per </a:t>
                </a:r>
                <a:r>
                  <a:rPr lang="en-US" sz="1100" baseline="0" dirty="0"/>
                  <a:t>emerged seedling (g)  2011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410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7196522309711285"/>
          <c:y val="0.84094179398203095"/>
          <c:w val="0.55606955380577427"/>
          <c:h val="7.8549117078224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'signif highlighted'!$D$28</c:f>
              <c:strCache>
                <c:ptCount val="1"/>
                <c:pt idx="0">
                  <c:v>Comm_Var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'signif highlighted'!$L$28:$L$30</c:f>
                <c:numCache>
                  <c:formatCode>General</c:formatCode>
                  <c:ptCount val="3"/>
                  <c:pt idx="0">
                    <c:v>14.607175849903157</c:v>
                  </c:pt>
                  <c:pt idx="1">
                    <c:v>5.6841559140103186</c:v>
                  </c:pt>
                  <c:pt idx="2">
                    <c:v>14.265715339065252</c:v>
                  </c:pt>
                </c:numCache>
              </c:numRef>
            </c:plus>
            <c:minus>
              <c:numRef>
                <c:f>'signif highlighted'!$M$28:$M$30</c:f>
                <c:numCache>
                  <c:formatCode>General</c:formatCode>
                  <c:ptCount val="3"/>
                  <c:pt idx="0">
                    <c:v>16.242377462596053</c:v>
                  </c:pt>
                  <c:pt idx="1">
                    <c:v>7.4514846095737735</c:v>
                  </c:pt>
                  <c:pt idx="2">
                    <c:v>15.900916951758049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'signif highlighted'!$F$28:$F$30</c:f>
              <c:numCache>
                <c:formatCode>General</c:formatCode>
                <c:ptCount val="3"/>
                <c:pt idx="0">
                  <c:v>72.750581044064759</c:v>
                </c:pt>
                <c:pt idx="1">
                  <c:v>12.203803146379146</c:v>
                </c:pt>
                <c:pt idx="2">
                  <c:v>69.565252436295921</c:v>
                </c:pt>
              </c:numCache>
            </c:numRef>
          </c:val>
        </c:ser>
        <c:ser>
          <c:idx val="1"/>
          <c:order val="1"/>
          <c:tx>
            <c:strRef>
              <c:f>'signif highlighted'!$D$31</c:f>
              <c:strCache>
                <c:ptCount val="1"/>
                <c:pt idx="0">
                  <c:v>Lowland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'signif highlighted'!$L$31:$L$33</c:f>
                <c:numCache>
                  <c:formatCode>General</c:formatCode>
                  <c:ptCount val="3"/>
                  <c:pt idx="0">
                    <c:v>11.112829150281222</c:v>
                  </c:pt>
                  <c:pt idx="1">
                    <c:v>2.5634823957591868</c:v>
                  </c:pt>
                  <c:pt idx="2">
                    <c:v>9.7932692410955084</c:v>
                  </c:pt>
                </c:numCache>
              </c:numRef>
            </c:plus>
            <c:minus>
              <c:numRef>
                <c:f>'signif highlighted'!$M$31:$M$33</c:f>
                <c:numCache>
                  <c:formatCode>General</c:formatCode>
                  <c:ptCount val="3"/>
                  <c:pt idx="0">
                    <c:v>12.18300330709701</c:v>
                  </c:pt>
                  <c:pt idx="1">
                    <c:v>3.9075254764962697</c:v>
                  </c:pt>
                  <c:pt idx="2">
                    <c:v>10.863443397911198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'signif highlighted'!$F$31:$F$33</c:f>
              <c:numCache>
                <c:formatCode>General</c:formatCode>
                <c:ptCount val="3"/>
                <c:pt idx="0">
                  <c:v>63.388725847318497</c:v>
                </c:pt>
                <c:pt idx="1">
                  <c:v>3.8944011061598705</c:v>
                </c:pt>
                <c:pt idx="2">
                  <c:v>49.839992669992689</c:v>
                </c:pt>
              </c:numCache>
            </c:numRef>
          </c:val>
        </c:ser>
        <c:ser>
          <c:idx val="2"/>
          <c:order val="2"/>
          <c:tx>
            <c:strRef>
              <c:f>'signif highlighted'!$D$34</c:f>
              <c:strCache>
                <c:ptCount val="1"/>
                <c:pt idx="0">
                  <c:v>Midland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'signif highlighted'!$L$34:$L$36</c:f>
                <c:numCache>
                  <c:formatCode>General</c:formatCode>
                  <c:ptCount val="3"/>
                  <c:pt idx="0">
                    <c:v>3.958984288235234</c:v>
                  </c:pt>
                  <c:pt idx="1">
                    <c:v>4.6058593949879896</c:v>
                  </c:pt>
                  <c:pt idx="2">
                    <c:v>15.357877497803244</c:v>
                  </c:pt>
                </c:numCache>
              </c:numRef>
            </c:plus>
            <c:minus>
              <c:numRef>
                <c:f>'signif highlighted'!$M$34:$M$36</c:f>
                <c:numCache>
                  <c:formatCode>General</c:formatCode>
                  <c:ptCount val="3"/>
                  <c:pt idx="0">
                    <c:v>5.0291584450509159</c:v>
                  </c:pt>
                  <c:pt idx="1">
                    <c:v>5.7602458292447896</c:v>
                  </c:pt>
                  <c:pt idx="2">
                    <c:v>16.428051654619111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'signif highlighted'!$F$34:$F$36</c:f>
              <c:numCache>
                <c:formatCode>General</c:formatCode>
                <c:ptCount val="3"/>
                <c:pt idx="0">
                  <c:v>9.4361638803614625</c:v>
                </c:pt>
                <c:pt idx="1">
                  <c:v>11.635633260564871</c:v>
                </c:pt>
                <c:pt idx="2">
                  <c:v>118.01178406899172</c:v>
                </c:pt>
              </c:numCache>
            </c:numRef>
          </c:val>
        </c:ser>
        <c:ser>
          <c:idx val="3"/>
          <c:order val="3"/>
          <c:tx>
            <c:strRef>
              <c:f>'signif highlighted'!$D$37</c:f>
              <c:strCache>
                <c:ptCount val="1"/>
                <c:pt idx="0">
                  <c:v>Highland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'signif highlighted'!$L$37:$L$39</c:f>
                <c:numCache>
                  <c:formatCode>General</c:formatCode>
                  <c:ptCount val="3"/>
                  <c:pt idx="0">
                    <c:v>1.9718898096391435</c:v>
                  </c:pt>
                  <c:pt idx="1">
                    <c:v>2.515188138996761</c:v>
                  </c:pt>
                  <c:pt idx="2">
                    <c:v>15.769994610805199</c:v>
                  </c:pt>
                </c:numCache>
              </c:numRef>
            </c:plus>
            <c:minus>
              <c:numRef>
                <c:f>'signif highlighted'!$M$37:$M$39</c:f>
                <c:numCache>
                  <c:formatCode>General</c:formatCode>
                  <c:ptCount val="3"/>
                  <c:pt idx="0">
                    <c:v>3.4545630107646716</c:v>
                  </c:pt>
                  <c:pt idx="1">
                    <c:v>4.1498792823041049</c:v>
                  </c:pt>
                  <c:pt idx="2">
                    <c:v>16.840168767620909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'signif highlighted'!$F$37:$F$39</c:f>
              <c:numCache>
                <c:formatCode>General</c:formatCode>
                <c:ptCount val="3"/>
                <c:pt idx="0">
                  <c:v>2.4825421904937595</c:v>
                </c:pt>
                <c:pt idx="1">
                  <c:v>3.3969049682841401</c:v>
                </c:pt>
                <c:pt idx="2">
                  <c:v>124.21141325396304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842240"/>
        <c:axId val="223842632"/>
      </c:barChart>
      <c:catAx>
        <c:axId val="223842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/>
                  <a:t>Garden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42632"/>
        <c:crosses val="autoZero"/>
        <c:auto val="1"/>
        <c:lblAlgn val="ctr"/>
        <c:lblOffset val="100"/>
        <c:noMultiLvlLbl val="0"/>
      </c:catAx>
      <c:valAx>
        <c:axId val="2238426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 dirty="0" smtClean="0"/>
                  <a:t>Seed weight per </a:t>
                </a:r>
                <a:r>
                  <a:rPr lang="en-US" sz="1100" baseline="0" dirty="0"/>
                  <a:t>emerged seedling (g) 2012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4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29855643044623"/>
          <c:y val="0.85454219640633744"/>
          <c:w val="0.55606955380577427"/>
          <c:h val="7.8549117078224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'signif highlighted'!$D$9</c:f>
              <c:strCache>
                <c:ptCount val="1"/>
                <c:pt idx="0">
                  <c:v>Comm_Var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'signif highlighted'!$L$9:$L$11</c:f>
                <c:numCache>
                  <c:formatCode>General</c:formatCode>
                  <c:ptCount val="3"/>
                  <c:pt idx="0">
                    <c:v>35.649359214607344</c:v>
                  </c:pt>
                  <c:pt idx="1">
                    <c:v>33.178398904348889</c:v>
                  </c:pt>
                  <c:pt idx="2">
                    <c:v>16.814511707284048</c:v>
                  </c:pt>
                </c:numCache>
              </c:numRef>
            </c:plus>
            <c:minus>
              <c:numRef>
                <c:f>'signif highlighted'!$M$9:$M$11</c:f>
                <c:numCache>
                  <c:formatCode>General</c:formatCode>
                  <c:ptCount val="3"/>
                  <c:pt idx="0">
                    <c:v>43.102920975718618</c:v>
                  </c:pt>
                  <c:pt idx="1">
                    <c:v>40.631960665460269</c:v>
                  </c:pt>
                  <c:pt idx="2">
                    <c:v>24.295439146887492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'signif highlighted'!$F$9:$F$11</c:f>
              <c:numCache>
                <c:formatCode>General</c:formatCode>
                <c:ptCount val="3"/>
                <c:pt idx="0">
                  <c:v>104.00936213364996</c:v>
                </c:pt>
                <c:pt idx="1">
                  <c:v>91.365198183655423</c:v>
                </c:pt>
                <c:pt idx="2">
                  <c:v>28.238946188100986</c:v>
                </c:pt>
              </c:numCache>
            </c:numRef>
          </c:val>
        </c:ser>
        <c:ser>
          <c:idx val="1"/>
          <c:order val="1"/>
          <c:tx>
            <c:strRef>
              <c:f>'signif highlighted'!$D$12</c:f>
              <c:strCache>
                <c:ptCount val="1"/>
                <c:pt idx="0">
                  <c:v>Lowland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'signif highlighted'!$L$12:$L$14</c:f>
                <c:numCache>
                  <c:formatCode>General</c:formatCode>
                  <c:ptCount val="3"/>
                  <c:pt idx="0">
                    <c:v>22.517252189559798</c:v>
                  </c:pt>
                  <c:pt idx="1">
                    <c:v>21.365022729883535</c:v>
                  </c:pt>
                  <c:pt idx="2">
                    <c:v>9.8397311573392425</c:v>
                  </c:pt>
                </c:numCache>
              </c:numRef>
            </c:plus>
            <c:minus>
              <c:numRef>
                <c:f>'signif highlighted'!$M$12:$M$14</c:f>
                <c:numCache>
                  <c:formatCode>General</c:formatCode>
                  <c:ptCount val="3"/>
                  <c:pt idx="0">
                    <c:v>25.740804487417535</c:v>
                  </c:pt>
                  <c:pt idx="1">
                    <c:v>24.588575027741413</c:v>
                  </c:pt>
                  <c:pt idx="2">
                    <c:v>13.08012845252107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'signif highlighted'!$F$12:$F$14</c:f>
              <c:numCache>
                <c:formatCode>General</c:formatCode>
                <c:ptCount val="3"/>
                <c:pt idx="0">
                  <c:v>90.305655805009778</c:v>
                </c:pt>
                <c:pt idx="1">
                  <c:v>81.886880983477653</c:v>
                </c:pt>
                <c:pt idx="2">
                  <c:v>20.264489068856083</c:v>
                </c:pt>
              </c:numCache>
            </c:numRef>
          </c:val>
        </c:ser>
        <c:ser>
          <c:idx val="2"/>
          <c:order val="2"/>
          <c:tx>
            <c:strRef>
              <c:f>'signif highlighted'!$D$15</c:f>
              <c:strCache>
                <c:ptCount val="1"/>
                <c:pt idx="0">
                  <c:v>Midland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'signif highlighted'!$L$15:$L$17</c:f>
                <c:numCache>
                  <c:formatCode>General</c:formatCode>
                  <c:ptCount val="3"/>
                  <c:pt idx="0">
                    <c:v>13.024367092517828</c:v>
                  </c:pt>
                  <c:pt idx="1">
                    <c:v>24.699840932683969</c:v>
                  </c:pt>
                  <c:pt idx="2">
                    <c:v>16.584383098306184</c:v>
                  </c:pt>
                </c:numCache>
              </c:numRef>
            </c:plus>
            <c:minus>
              <c:numRef>
                <c:f>'signif highlighted'!$M$15:$M$17</c:f>
                <c:numCache>
                  <c:formatCode>General</c:formatCode>
                  <c:ptCount val="3"/>
                  <c:pt idx="0">
                    <c:v>16.24791939037582</c:v>
                  </c:pt>
                  <c:pt idx="1">
                    <c:v>27.923393230541919</c:v>
                  </c:pt>
                  <c:pt idx="2">
                    <c:v>19.82478039348851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'signif highlighted'!$F$15:$F$17</c:f>
              <c:numCache>
                <c:formatCode>General</c:formatCode>
                <c:ptCount val="3"/>
                <c:pt idx="0">
                  <c:v>33.226805274183718</c:v>
                </c:pt>
                <c:pt idx="1">
                  <c:v>107.38172200734716</c:v>
                </c:pt>
                <c:pt idx="2">
                  <c:v>51.136753668411743</c:v>
                </c:pt>
              </c:numCache>
            </c:numRef>
          </c:val>
        </c:ser>
        <c:ser>
          <c:idx val="3"/>
          <c:order val="3"/>
          <c:tx>
            <c:strRef>
              <c:f>'signif highlighted'!$D$18</c:f>
              <c:strCache>
                <c:ptCount val="1"/>
                <c:pt idx="0">
                  <c:v>Highland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'signif highlighted'!$L$18:$L$20</c:f>
                <c:numCache>
                  <c:formatCode>General</c:formatCode>
                  <c:ptCount val="3"/>
                  <c:pt idx="0">
                    <c:v>5.546929114427309</c:v>
                  </c:pt>
                  <c:pt idx="1">
                    <c:v>18.579551813668722</c:v>
                  </c:pt>
                  <c:pt idx="2">
                    <c:v>19.585104309212014</c:v>
                  </c:pt>
                </c:numCache>
              </c:numRef>
            </c:plus>
            <c:minus>
              <c:numRef>
                <c:f>'signif highlighted'!$M$18:$M$20</c:f>
                <c:numCache>
                  <c:formatCode>General</c:formatCode>
                  <c:ptCount val="3"/>
                  <c:pt idx="0">
                    <c:v>8.8982436733215664</c:v>
                  </c:pt>
                  <c:pt idx="1">
                    <c:v>21.803104111526473</c:v>
                  </c:pt>
                  <c:pt idx="2">
                    <c:v>22.842595022147677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'signif highlighted'!$F$18:$F$20</c:f>
              <c:numCache>
                <c:formatCode>General</c:formatCode>
                <c:ptCount val="3"/>
                <c:pt idx="0">
                  <c:v>7.7828794194406621</c:v>
                </c:pt>
                <c:pt idx="1">
                  <c:v>63.23609596222618</c:v>
                </c:pt>
                <c:pt idx="2">
                  <c:v>69.075779072982925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957816"/>
        <c:axId val="224958208"/>
      </c:barChart>
      <c:catAx>
        <c:axId val="224957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/>
                  <a:t>Garden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958208"/>
        <c:crosses val="autoZero"/>
        <c:auto val="1"/>
        <c:lblAlgn val="ctr"/>
        <c:lblOffset val="100"/>
        <c:noMultiLvlLbl val="0"/>
      </c:catAx>
      <c:valAx>
        <c:axId val="2249582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 dirty="0" smtClean="0"/>
                  <a:t>Seed weight per </a:t>
                </a:r>
                <a:r>
                  <a:rPr lang="en-US" sz="1100" baseline="0" dirty="0"/>
                  <a:t>emerged seedling (g)  2011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9578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7196522309711285"/>
          <c:y val="0.84094179398203095"/>
          <c:w val="0.55606955380577427"/>
          <c:h val="7.8549117078224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'signif highlighted'!$D$28</c:f>
              <c:strCache>
                <c:ptCount val="1"/>
                <c:pt idx="0">
                  <c:v>Comm_Var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'signif highlighted'!$L$28:$L$30</c:f>
                <c:numCache>
                  <c:formatCode>General</c:formatCode>
                  <c:ptCount val="3"/>
                  <c:pt idx="0">
                    <c:v>14.607175849903157</c:v>
                  </c:pt>
                  <c:pt idx="1">
                    <c:v>5.6841559140103186</c:v>
                  </c:pt>
                  <c:pt idx="2">
                    <c:v>14.265715339065252</c:v>
                  </c:pt>
                </c:numCache>
              </c:numRef>
            </c:plus>
            <c:minus>
              <c:numRef>
                <c:f>'signif highlighted'!$M$28:$M$30</c:f>
                <c:numCache>
                  <c:formatCode>General</c:formatCode>
                  <c:ptCount val="3"/>
                  <c:pt idx="0">
                    <c:v>16.242377462596053</c:v>
                  </c:pt>
                  <c:pt idx="1">
                    <c:v>7.4514846095737735</c:v>
                  </c:pt>
                  <c:pt idx="2">
                    <c:v>15.900916951758049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'signif highlighted'!$F$28:$F$30</c:f>
              <c:numCache>
                <c:formatCode>General</c:formatCode>
                <c:ptCount val="3"/>
                <c:pt idx="0">
                  <c:v>72.750581044064759</c:v>
                </c:pt>
                <c:pt idx="1">
                  <c:v>12.203803146379146</c:v>
                </c:pt>
                <c:pt idx="2">
                  <c:v>69.565252436295921</c:v>
                </c:pt>
              </c:numCache>
            </c:numRef>
          </c:val>
        </c:ser>
        <c:ser>
          <c:idx val="1"/>
          <c:order val="1"/>
          <c:tx>
            <c:strRef>
              <c:f>'signif highlighted'!$D$31</c:f>
              <c:strCache>
                <c:ptCount val="1"/>
                <c:pt idx="0">
                  <c:v>Lowland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'signif highlighted'!$L$31:$L$33</c:f>
                <c:numCache>
                  <c:formatCode>General</c:formatCode>
                  <c:ptCount val="3"/>
                  <c:pt idx="0">
                    <c:v>11.112829150281222</c:v>
                  </c:pt>
                  <c:pt idx="1">
                    <c:v>2.5634823957591868</c:v>
                  </c:pt>
                  <c:pt idx="2">
                    <c:v>9.7932692410955084</c:v>
                  </c:pt>
                </c:numCache>
              </c:numRef>
            </c:plus>
            <c:minus>
              <c:numRef>
                <c:f>'signif highlighted'!$M$31:$M$33</c:f>
                <c:numCache>
                  <c:formatCode>General</c:formatCode>
                  <c:ptCount val="3"/>
                  <c:pt idx="0">
                    <c:v>12.18300330709701</c:v>
                  </c:pt>
                  <c:pt idx="1">
                    <c:v>3.9075254764962697</c:v>
                  </c:pt>
                  <c:pt idx="2">
                    <c:v>10.863443397911198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'signif highlighted'!$F$31:$F$33</c:f>
              <c:numCache>
                <c:formatCode>General</c:formatCode>
                <c:ptCount val="3"/>
                <c:pt idx="0">
                  <c:v>63.388725847318497</c:v>
                </c:pt>
                <c:pt idx="1">
                  <c:v>3.8944011061598705</c:v>
                </c:pt>
                <c:pt idx="2">
                  <c:v>49.839992669992689</c:v>
                </c:pt>
              </c:numCache>
            </c:numRef>
          </c:val>
        </c:ser>
        <c:ser>
          <c:idx val="2"/>
          <c:order val="2"/>
          <c:tx>
            <c:strRef>
              <c:f>'signif highlighted'!$D$34</c:f>
              <c:strCache>
                <c:ptCount val="1"/>
                <c:pt idx="0">
                  <c:v>Midland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'signif highlighted'!$L$34:$L$36</c:f>
                <c:numCache>
                  <c:formatCode>General</c:formatCode>
                  <c:ptCount val="3"/>
                  <c:pt idx="0">
                    <c:v>3.958984288235234</c:v>
                  </c:pt>
                  <c:pt idx="1">
                    <c:v>4.6058593949879896</c:v>
                  </c:pt>
                  <c:pt idx="2">
                    <c:v>15.357877497803244</c:v>
                  </c:pt>
                </c:numCache>
              </c:numRef>
            </c:plus>
            <c:minus>
              <c:numRef>
                <c:f>'signif highlighted'!$M$34:$M$36</c:f>
                <c:numCache>
                  <c:formatCode>General</c:formatCode>
                  <c:ptCount val="3"/>
                  <c:pt idx="0">
                    <c:v>5.0291584450509159</c:v>
                  </c:pt>
                  <c:pt idx="1">
                    <c:v>5.7602458292447896</c:v>
                  </c:pt>
                  <c:pt idx="2">
                    <c:v>16.428051654619111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'signif highlighted'!$F$34:$F$36</c:f>
              <c:numCache>
                <c:formatCode>General</c:formatCode>
                <c:ptCount val="3"/>
                <c:pt idx="0">
                  <c:v>9.4361638803614625</c:v>
                </c:pt>
                <c:pt idx="1">
                  <c:v>11.635633260564871</c:v>
                </c:pt>
                <c:pt idx="2">
                  <c:v>118.01178406899172</c:v>
                </c:pt>
              </c:numCache>
            </c:numRef>
          </c:val>
        </c:ser>
        <c:ser>
          <c:idx val="3"/>
          <c:order val="3"/>
          <c:tx>
            <c:strRef>
              <c:f>'signif highlighted'!$D$37</c:f>
              <c:strCache>
                <c:ptCount val="1"/>
                <c:pt idx="0">
                  <c:v>Highland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'signif highlighted'!$L$37:$L$39</c:f>
                <c:numCache>
                  <c:formatCode>General</c:formatCode>
                  <c:ptCount val="3"/>
                  <c:pt idx="0">
                    <c:v>1.9718898096391435</c:v>
                  </c:pt>
                  <c:pt idx="1">
                    <c:v>2.515188138996761</c:v>
                  </c:pt>
                  <c:pt idx="2">
                    <c:v>15.769994610805199</c:v>
                  </c:pt>
                </c:numCache>
              </c:numRef>
            </c:plus>
            <c:minus>
              <c:numRef>
                <c:f>'signif highlighted'!$M$37:$M$39</c:f>
                <c:numCache>
                  <c:formatCode>General</c:formatCode>
                  <c:ptCount val="3"/>
                  <c:pt idx="0">
                    <c:v>3.4545630107646716</c:v>
                  </c:pt>
                  <c:pt idx="1">
                    <c:v>4.1498792823041049</c:v>
                  </c:pt>
                  <c:pt idx="2">
                    <c:v>16.840168767620909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'signif highlighted'!$F$37:$F$39</c:f>
              <c:numCache>
                <c:formatCode>General</c:formatCode>
                <c:ptCount val="3"/>
                <c:pt idx="0">
                  <c:v>2.4825421904937595</c:v>
                </c:pt>
                <c:pt idx="1">
                  <c:v>3.3969049682841401</c:v>
                </c:pt>
                <c:pt idx="2">
                  <c:v>124.21141325396304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958992"/>
        <c:axId val="224959384"/>
      </c:barChart>
      <c:catAx>
        <c:axId val="224958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/>
                  <a:t>Garden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959384"/>
        <c:crosses val="autoZero"/>
        <c:auto val="1"/>
        <c:lblAlgn val="ctr"/>
        <c:lblOffset val="100"/>
        <c:noMultiLvlLbl val="0"/>
      </c:catAx>
      <c:valAx>
        <c:axId val="2249593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 dirty="0" smtClean="0"/>
                  <a:t>Seed weight per </a:t>
                </a:r>
                <a:r>
                  <a:rPr lang="en-US" sz="1100" baseline="0" dirty="0"/>
                  <a:t>emerged seedling (g) 2012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95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29855643044623"/>
          <c:y val="0.85454219640633744"/>
          <c:w val="0.55606955380577427"/>
          <c:h val="7.8549117078224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05314960629922"/>
          <c:y val="5.0890585241730277E-2"/>
          <c:w val="0.79739129483814519"/>
          <c:h val="0.63226361104584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signif!$D$9</c:f>
              <c:strCache>
                <c:ptCount val="1"/>
                <c:pt idx="0">
                  <c:v>Comm_Var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signif!$M$9:$M$11</c:f>
                <c:numCache>
                  <c:formatCode>General</c:formatCode>
                  <c:ptCount val="3"/>
                  <c:pt idx="0">
                    <c:v>0.25061841957985109</c:v>
                  </c:pt>
                  <c:pt idx="1">
                    <c:v>2.7939471937042697</c:v>
                  </c:pt>
                  <c:pt idx="2">
                    <c:v>7.9979796190025354</c:v>
                  </c:pt>
                </c:numCache>
              </c:numRef>
            </c:plus>
            <c:minus>
              <c:numRef>
                <c:f>signif!$L$9:$L$11</c:f>
                <c:numCache>
                  <c:formatCode>General</c:formatCode>
                  <c:ptCount val="3"/>
                  <c:pt idx="0">
                    <c:v>9.2960018302729992</c:v>
                  </c:pt>
                  <c:pt idx="1">
                    <c:v>7.1650091618002563</c:v>
                  </c:pt>
                  <c:pt idx="2">
                    <c:v>15.73071535091357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signif!$G$9:$G$11</c:f>
              <c:numCache>
                <c:formatCode>General</c:formatCode>
                <c:ptCount val="3"/>
                <c:pt idx="0">
                  <c:v>98.696653759697938</c:v>
                </c:pt>
                <c:pt idx="1">
                  <c:v>99.629887411083303</c:v>
                </c:pt>
                <c:pt idx="2">
                  <c:v>91.355420928146842</c:v>
                </c:pt>
              </c:numCache>
            </c:numRef>
          </c:val>
        </c:ser>
        <c:ser>
          <c:idx val="1"/>
          <c:order val="1"/>
          <c:tx>
            <c:strRef>
              <c:f>signif!$D$12</c:f>
              <c:strCache>
                <c:ptCount val="1"/>
                <c:pt idx="0">
                  <c:v>Lowland</c:v>
                </c:pt>
              </c:strCache>
            </c:strRef>
          </c:tx>
          <c:spPr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signif!$M$12:$M$14</c:f>
                <c:numCache>
                  <c:formatCode>General</c:formatCode>
                  <c:ptCount val="3"/>
                  <c:pt idx="0">
                    <c:v>3.1993797626536491</c:v>
                  </c:pt>
                  <c:pt idx="1">
                    <c:v>1.3709419977454331</c:v>
                  </c:pt>
                  <c:pt idx="2">
                    <c:v>12.230447639009256</c:v>
                  </c:pt>
                </c:numCache>
              </c:numRef>
            </c:plus>
            <c:minus>
              <c:numRef>
                <c:f>signif!$L$12:$L$14</c:f>
                <c:numCache>
                  <c:formatCode>General</c:formatCode>
                  <c:ptCount val="3"/>
                  <c:pt idx="0">
                    <c:v>7.4645906113102711</c:v>
                  </c:pt>
                  <c:pt idx="1">
                    <c:v>5.4711391389809023</c:v>
                  </c:pt>
                  <c:pt idx="2">
                    <c:v>14.357240804097515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signif!$G$12:$G$14</c:f>
              <c:numCache>
                <c:formatCode>General</c:formatCode>
                <c:ptCount val="3"/>
                <c:pt idx="0">
                  <c:v>96.705538626534803</c:v>
                </c:pt>
                <c:pt idx="1">
                  <c:v>98.80754378557296</c:v>
                </c:pt>
                <c:pt idx="2">
                  <c:v>73.112907969893783</c:v>
                </c:pt>
              </c:numCache>
            </c:numRef>
          </c:val>
        </c:ser>
        <c:ser>
          <c:idx val="2"/>
          <c:order val="2"/>
          <c:tx>
            <c:strRef>
              <c:f>signif!$D$15</c:f>
              <c:strCache>
                <c:ptCount val="1"/>
                <c:pt idx="0">
                  <c:v>Midland</c:v>
                </c:pt>
              </c:strCache>
            </c:strRef>
          </c:tx>
          <c:spPr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signif!$M$15:$M$17</c:f>
                <c:numCache>
                  <c:formatCode>General</c:formatCode>
                  <c:ptCount val="3"/>
                  <c:pt idx="0">
                    <c:v>13.123178089769155</c:v>
                  </c:pt>
                  <c:pt idx="1">
                    <c:v>2.4416627319401556</c:v>
                  </c:pt>
                  <c:pt idx="2">
                    <c:v>9.1083986122260256</c:v>
                  </c:pt>
                </c:numCache>
              </c:numRef>
            </c:plus>
            <c:minus>
              <c:numRef>
                <c:f>signif!$L$15:$L$17</c:f>
                <c:numCache>
                  <c:formatCode>General</c:formatCode>
                  <c:ptCount val="3"/>
                  <c:pt idx="0">
                    <c:v>14.761120913538392</c:v>
                  </c:pt>
                  <c:pt idx="1">
                    <c:v>6.784494327224877</c:v>
                  </c:pt>
                  <c:pt idx="2">
                    <c:v>12.325633576419975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signif!$G$15:$G$17</c:f>
              <c:numCache>
                <c:formatCode>General</c:formatCode>
                <c:ptCount val="3"/>
                <c:pt idx="0">
                  <c:v>67.936042211771024</c:v>
                </c:pt>
                <c:pt idx="1">
                  <c:v>97.555512732973597</c:v>
                </c:pt>
                <c:pt idx="2">
                  <c:v>84.96327563279884</c:v>
                </c:pt>
              </c:numCache>
            </c:numRef>
          </c:val>
        </c:ser>
        <c:ser>
          <c:idx val="3"/>
          <c:order val="3"/>
          <c:tx>
            <c:strRef>
              <c:f>signif!$D$18</c:f>
              <c:strCache>
                <c:ptCount val="1"/>
                <c:pt idx="0">
                  <c:v>Highland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signif!$M$18:$M$20</c:f>
                <c:numCache>
                  <c:formatCode>General</c:formatCode>
                  <c:ptCount val="3"/>
                  <c:pt idx="0">
                    <c:v>15.159035584889388</c:v>
                  </c:pt>
                  <c:pt idx="1">
                    <c:v>7.4647345814566251</c:v>
                  </c:pt>
                  <c:pt idx="2">
                    <c:v>8.3594962075676591</c:v>
                  </c:pt>
                </c:numCache>
              </c:numRef>
            </c:plus>
            <c:minus>
              <c:numRef>
                <c:f>signif!$L$18:$L$20</c:f>
                <c:numCache>
                  <c:formatCode>General</c:formatCode>
                  <c:ptCount val="3"/>
                  <c:pt idx="0">
                    <c:v>13.401129616458832</c:v>
                  </c:pt>
                  <c:pt idx="1">
                    <c:v>11.048238245310912</c:v>
                  </c:pt>
                  <c:pt idx="2">
                    <c:v>11.802375286689596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signif!$G$18:$G$20</c:f>
              <c:numCache>
                <c:formatCode>General</c:formatCode>
                <c:ptCount val="3"/>
                <c:pt idx="0">
                  <c:v>31.765344171943511</c:v>
                </c:pt>
                <c:pt idx="1">
                  <c:v>89.24060843163079</c:v>
                </c:pt>
                <c:pt idx="2">
                  <c:v>87.123910586727092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960168"/>
        <c:axId val="225135152"/>
      </c:barChart>
      <c:catAx>
        <c:axId val="224960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/>
                  <a:t>Garden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135152"/>
        <c:crosses val="autoZero"/>
        <c:auto val="1"/>
        <c:lblAlgn val="ctr"/>
        <c:lblOffset val="100"/>
        <c:noMultiLvlLbl val="0"/>
      </c:catAx>
      <c:valAx>
        <c:axId val="22513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/>
                  <a:t>Probability of survival to reproduction 2011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9601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5215485564304463"/>
          <c:y val="0.83446206975689452"/>
          <c:w val="0.61791251093613297"/>
          <c:h val="7.7636010280116796E-2"/>
        </c:manualLayout>
      </c:layout>
      <c:overlay val="0"/>
      <c:txPr>
        <a:bodyPr/>
        <a:lstStyle/>
        <a:p>
          <a:pPr>
            <a:defRPr sz="1100" baseline="0"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signif!$D$28</c:f>
              <c:strCache>
                <c:ptCount val="1"/>
                <c:pt idx="0">
                  <c:v>Comm_Var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signif!$M$28:$M$30</c:f>
                <c:numCache>
                  <c:formatCode>General</c:formatCode>
                  <c:ptCount val="3"/>
                  <c:pt idx="0">
                    <c:v>1.35652323347459</c:v>
                  </c:pt>
                  <c:pt idx="1">
                    <c:v>16.541947990086186</c:v>
                  </c:pt>
                  <c:pt idx="2">
                    <c:v>0.91066384047336157</c:v>
                  </c:pt>
                </c:numCache>
              </c:numRef>
            </c:plus>
            <c:minus>
              <c:numRef>
                <c:f>signif!$L$28:$L$30</c:f>
                <c:numCache>
                  <c:formatCode>General</c:formatCode>
                  <c:ptCount val="3"/>
                  <c:pt idx="0">
                    <c:v>5.6113237927445709</c:v>
                  </c:pt>
                  <c:pt idx="1">
                    <c:v>15.696185093342773</c:v>
                  </c:pt>
                  <c:pt idx="2">
                    <c:v>5.9585434666741435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signif!$G$28:$G$30</c:f>
              <c:numCache>
                <c:formatCode>General</c:formatCode>
                <c:ptCount val="3"/>
                <c:pt idx="0">
                  <c:v>99.052289568615379</c:v>
                </c:pt>
                <c:pt idx="1">
                  <c:v>42.273864626322883</c:v>
                </c:pt>
                <c:pt idx="2">
                  <c:v>98.814915220665227</c:v>
                </c:pt>
              </c:numCache>
            </c:numRef>
          </c:val>
        </c:ser>
        <c:ser>
          <c:idx val="1"/>
          <c:order val="1"/>
          <c:tx>
            <c:strRef>
              <c:f>signif!$D$31</c:f>
              <c:strCache>
                <c:ptCount val="1"/>
                <c:pt idx="0">
                  <c:v>Lowland</c:v>
                </c:pt>
              </c:strCache>
            </c:strRef>
          </c:tx>
          <c:spPr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signif!$M$31:$M$33</c:f>
                <c:numCache>
                  <c:formatCode>General</c:formatCode>
                  <c:ptCount val="3"/>
                  <c:pt idx="0">
                    <c:v>3.663330044286397</c:v>
                  </c:pt>
                  <c:pt idx="1">
                    <c:v>12.222955455566957</c:v>
                  </c:pt>
                  <c:pt idx="2">
                    <c:v>3.1362006042797503</c:v>
                  </c:pt>
                </c:numCache>
              </c:numRef>
            </c:plus>
            <c:minus>
              <c:numRef>
                <c:f>signif!$L$31:$L$33</c:f>
                <c:numCache>
                  <c:formatCode>General</c:formatCode>
                  <c:ptCount val="3"/>
                  <c:pt idx="0">
                    <c:v>6.5221066996118964</c:v>
                  </c:pt>
                  <c:pt idx="1">
                    <c:v>10.085211759387382</c:v>
                  </c:pt>
                  <c:pt idx="2">
                    <c:v>6.0484580441280116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signif!$G$31:$G$33</c:f>
              <c:numCache>
                <c:formatCode>General</c:formatCode>
                <c:ptCount val="3"/>
                <c:pt idx="0">
                  <c:v>95.60353355974857</c:v>
                </c:pt>
                <c:pt idx="1">
                  <c:v>21.522634272046663</c:v>
                </c:pt>
                <c:pt idx="2">
                  <c:v>96.456665177163941</c:v>
                </c:pt>
              </c:numCache>
            </c:numRef>
          </c:val>
        </c:ser>
        <c:ser>
          <c:idx val="2"/>
          <c:order val="2"/>
          <c:tx>
            <c:strRef>
              <c:f>signif!$D$34</c:f>
              <c:strCache>
                <c:ptCount val="1"/>
                <c:pt idx="0">
                  <c:v>Midland</c:v>
                </c:pt>
              </c:strCache>
            </c:strRef>
          </c:tx>
          <c:spPr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signif!$M$34:$M$36</c:f>
                <c:numCache>
                  <c:formatCode>General</c:formatCode>
                  <c:ptCount val="3"/>
                  <c:pt idx="0">
                    <c:v>12.502701746254445</c:v>
                  </c:pt>
                  <c:pt idx="1">
                    <c:v>12.873107742009957</c:v>
                  </c:pt>
                  <c:pt idx="2">
                    <c:v>0.99186000428625221</c:v>
                  </c:pt>
                </c:numCache>
              </c:numRef>
            </c:plus>
            <c:minus>
              <c:numRef>
                <c:f>signif!$L$34:$L$36</c:f>
                <c:numCache>
                  <c:formatCode>General</c:formatCode>
                  <c:ptCount val="3"/>
                  <c:pt idx="0">
                    <c:v>12.268215365088381</c:v>
                  </c:pt>
                  <c:pt idx="1">
                    <c:v>12.290316004477425</c:v>
                  </c:pt>
                  <c:pt idx="2">
                    <c:v>3.8827510354265797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signif!$G$34:$G$36</c:f>
              <c:numCache>
                <c:formatCode>General</c:formatCode>
                <c:ptCount val="3"/>
                <c:pt idx="0">
                  <c:v>46.259446314950523</c:v>
                </c:pt>
                <c:pt idx="1">
                  <c:v>41.22753551091342</c:v>
                </c:pt>
                <c:pt idx="2">
                  <c:v>99.101729586876587</c:v>
                </c:pt>
              </c:numCache>
            </c:numRef>
          </c:val>
        </c:ser>
        <c:ser>
          <c:idx val="3"/>
          <c:order val="3"/>
          <c:tx>
            <c:strRef>
              <c:f>signif!$D$37</c:f>
              <c:strCache>
                <c:ptCount val="1"/>
                <c:pt idx="0">
                  <c:v>Highland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signif!$M$37:$M$39</c:f>
                <c:numCache>
                  <c:formatCode>General</c:formatCode>
                  <c:ptCount val="3"/>
                  <c:pt idx="0">
                    <c:v>13.775370037706601</c:v>
                  </c:pt>
                  <c:pt idx="1">
                    <c:v>12.582404225015363</c:v>
                  </c:pt>
                  <c:pt idx="2">
                    <c:v>1.1103126681429387</c:v>
                  </c:pt>
                </c:numCache>
              </c:numRef>
            </c:plus>
            <c:minus>
              <c:numRef>
                <c:f>signif!$L$37:$L$39</c:f>
                <c:numCache>
                  <c:formatCode>General</c:formatCode>
                  <c:ptCount val="3"/>
                  <c:pt idx="0">
                    <c:v>12.112503333079257</c:v>
                  </c:pt>
                  <c:pt idx="1">
                    <c:v>9.6655921563575689</c:v>
                  </c:pt>
                  <c:pt idx="2">
                    <c:v>4.0782257749022222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signif!$C$9:$C$11</c:f>
              <c:strCache>
                <c:ptCount val="3"/>
                <c:pt idx="0">
                  <c:v>Lowland</c:v>
                </c:pt>
                <c:pt idx="1">
                  <c:v>Midland</c:v>
                </c:pt>
                <c:pt idx="2">
                  <c:v>Highland</c:v>
                </c:pt>
              </c:strCache>
            </c:strRef>
          </c:cat>
          <c:val>
            <c:numRef>
              <c:f>signif!$G$37:$G$39</c:f>
              <c:numCache>
                <c:formatCode>General</c:formatCode>
                <c:ptCount val="3"/>
                <c:pt idx="0">
                  <c:v>29.701554212622078</c:v>
                </c:pt>
                <c:pt idx="1">
                  <c:v>17.190668219608892</c:v>
                </c:pt>
                <c:pt idx="2">
                  <c:v>98.939686849003991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135936"/>
        <c:axId val="225136328"/>
      </c:barChart>
      <c:catAx>
        <c:axId val="225135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/>
                  <a:t>Garden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136328"/>
        <c:crosses val="autoZero"/>
        <c:auto val="1"/>
        <c:lblAlgn val="ctr"/>
        <c:lblOffset val="100"/>
        <c:noMultiLvlLbl val="0"/>
      </c:catAx>
      <c:valAx>
        <c:axId val="225136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/>
                  <a:t>Probability of survival to reproduction 2012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1359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6882152230971129"/>
          <c:y val="0.83434711286089236"/>
          <c:w val="0.61791251093613297"/>
          <c:h val="7.7689924176144648E-2"/>
        </c:manualLayout>
      </c:layout>
      <c:overlay val="0"/>
      <c:txPr>
        <a:bodyPr/>
        <a:lstStyle/>
        <a:p>
          <a:pPr>
            <a:defRPr sz="1100" baseline="0"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'[IRGA Tables and Figures.xlsx]gs'!$C$30</c:f>
              <c:strCache>
                <c:ptCount val="1"/>
                <c:pt idx="0">
                  <c:v>HL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'[IRGA Tables and Figures.xlsx]gs'!$H$30:$J$30</c:f>
                <c:numCache>
                  <c:formatCode>General</c:formatCode>
                  <c:ptCount val="3"/>
                  <c:pt idx="0">
                    <c:v>2.8139999999999998E-2</c:v>
                  </c:pt>
                  <c:pt idx="1">
                    <c:v>2.6079999999999999E-2</c:v>
                  </c:pt>
                  <c:pt idx="2">
                    <c:v>3.032E-2</c:v>
                  </c:pt>
                </c:numCache>
              </c:numRef>
            </c:plus>
            <c:minus>
              <c:numRef>
                <c:f>'[IRGA Tables and Figures.xlsx]gs'!$H$30:$J$30</c:f>
                <c:numCache>
                  <c:formatCode>General</c:formatCode>
                  <c:ptCount val="3"/>
                  <c:pt idx="0">
                    <c:v>2.8139999999999998E-2</c:v>
                  </c:pt>
                  <c:pt idx="1">
                    <c:v>2.6079999999999999E-2</c:v>
                  </c:pt>
                  <c:pt idx="2">
                    <c:v>3.032E-2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'[IRGA Tables and Figures.xlsx]gs'!$D$29:$F$29</c:f>
              <c:numCache>
                <c:formatCode>General</c:formatCode>
                <c:ptCount val="3"/>
                <c:pt idx="0">
                  <c:v>600</c:v>
                </c:pt>
                <c:pt idx="1">
                  <c:v>1550</c:v>
                </c:pt>
                <c:pt idx="2">
                  <c:v>2005</c:v>
                </c:pt>
              </c:numCache>
            </c:numRef>
          </c:cat>
          <c:val>
            <c:numRef>
              <c:f>'[IRGA Tables and Figures.xlsx]gs'!$D$30:$F$30</c:f>
              <c:numCache>
                <c:formatCode>General</c:formatCode>
                <c:ptCount val="3"/>
                <c:pt idx="0">
                  <c:v>0.15759999999999999</c:v>
                </c:pt>
                <c:pt idx="1">
                  <c:v>0.29470000000000002</c:v>
                </c:pt>
                <c:pt idx="2">
                  <c:v>0.40860000000000002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'[IRGA Tables and Figures.xlsx]gs'!$C$31</c:f>
              <c:strCache>
                <c:ptCount val="1"/>
                <c:pt idx="0">
                  <c:v>ML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'[IRGA Tables and Figures.xlsx]gs'!$H$31:$J$31</c:f>
                <c:numCache>
                  <c:formatCode>General</c:formatCode>
                  <c:ptCount val="3"/>
                  <c:pt idx="0">
                    <c:v>2.8309999999999998E-2</c:v>
                  </c:pt>
                  <c:pt idx="1">
                    <c:v>2.623E-2</c:v>
                  </c:pt>
                  <c:pt idx="2">
                    <c:v>2.9430000000000001E-2</c:v>
                  </c:pt>
                </c:numCache>
              </c:numRef>
            </c:plus>
            <c:minus>
              <c:numRef>
                <c:f>'[IRGA Tables and Figures.xlsx]gs'!$H$31:$J$31</c:f>
                <c:numCache>
                  <c:formatCode>General</c:formatCode>
                  <c:ptCount val="3"/>
                  <c:pt idx="0">
                    <c:v>2.8309999999999998E-2</c:v>
                  </c:pt>
                  <c:pt idx="1">
                    <c:v>2.623E-2</c:v>
                  </c:pt>
                  <c:pt idx="2">
                    <c:v>2.9430000000000001E-2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'[IRGA Tables and Figures.xlsx]gs'!$D$29:$F$29</c:f>
              <c:numCache>
                <c:formatCode>General</c:formatCode>
                <c:ptCount val="3"/>
                <c:pt idx="0">
                  <c:v>600</c:v>
                </c:pt>
                <c:pt idx="1">
                  <c:v>1550</c:v>
                </c:pt>
                <c:pt idx="2">
                  <c:v>2005</c:v>
                </c:pt>
              </c:numCache>
            </c:numRef>
          </c:cat>
          <c:val>
            <c:numRef>
              <c:f>'[IRGA Tables and Figures.xlsx]gs'!$D$31:$F$31</c:f>
              <c:numCache>
                <c:formatCode>General</c:formatCode>
                <c:ptCount val="3"/>
                <c:pt idx="0">
                  <c:v>0.217</c:v>
                </c:pt>
                <c:pt idx="1">
                  <c:v>0.2928</c:v>
                </c:pt>
                <c:pt idx="2">
                  <c:v>0.34110000000000001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'[IRGA Tables and Figures.xlsx]gs'!$C$32</c:f>
              <c:strCache>
                <c:ptCount val="1"/>
                <c:pt idx="0">
                  <c:v>LL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'[IRGA Tables and Figures.xlsx]gs'!$H$32:$J$32</c:f>
                <c:numCache>
                  <c:formatCode>General</c:formatCode>
                  <c:ptCount val="3"/>
                  <c:pt idx="0">
                    <c:v>2.809E-2</c:v>
                  </c:pt>
                  <c:pt idx="1">
                    <c:v>2.6079999999999999E-2</c:v>
                  </c:pt>
                  <c:pt idx="2">
                    <c:v>2.9839999999999998E-2</c:v>
                  </c:pt>
                </c:numCache>
              </c:numRef>
            </c:plus>
            <c:minus>
              <c:numRef>
                <c:f>'[IRGA Tables and Figures.xlsx]gs'!$H$32:$J$32</c:f>
                <c:numCache>
                  <c:formatCode>General</c:formatCode>
                  <c:ptCount val="3"/>
                  <c:pt idx="0">
                    <c:v>2.809E-2</c:v>
                  </c:pt>
                  <c:pt idx="1">
                    <c:v>2.6079999999999999E-2</c:v>
                  </c:pt>
                  <c:pt idx="2">
                    <c:v>2.9839999999999998E-2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'[IRGA Tables and Figures.xlsx]gs'!$D$29:$F$29</c:f>
              <c:numCache>
                <c:formatCode>General</c:formatCode>
                <c:ptCount val="3"/>
                <c:pt idx="0">
                  <c:v>600</c:v>
                </c:pt>
                <c:pt idx="1">
                  <c:v>1550</c:v>
                </c:pt>
                <c:pt idx="2">
                  <c:v>2005</c:v>
                </c:pt>
              </c:numCache>
            </c:numRef>
          </c:cat>
          <c:val>
            <c:numRef>
              <c:f>'[IRGA Tables and Figures.xlsx]gs'!$D$32:$F$32</c:f>
              <c:numCache>
                <c:formatCode>General</c:formatCode>
                <c:ptCount val="3"/>
                <c:pt idx="0">
                  <c:v>0.20849999999999999</c:v>
                </c:pt>
                <c:pt idx="1">
                  <c:v>0.2712</c:v>
                </c:pt>
                <c:pt idx="2">
                  <c:v>0.25159999999999999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564176"/>
        <c:axId val="121564568"/>
      </c:lineChart>
      <c:catAx>
        <c:axId val="12156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64568"/>
        <c:crosses val="autoZero"/>
        <c:auto val="1"/>
        <c:lblAlgn val="ctr"/>
        <c:lblOffset val="100"/>
        <c:noMultiLvlLbl val="0"/>
      </c:catAx>
      <c:valAx>
        <c:axId val="121564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>
                    <a:solidFill>
                      <a:schemeClr val="tx1"/>
                    </a:solidFill>
                    <a:effectLst/>
                  </a:rPr>
                  <a:t>mol m</a:t>
                </a:r>
                <a:r>
                  <a:rPr lang="en-US" sz="1800" b="1" i="0" baseline="30000">
                    <a:solidFill>
                      <a:schemeClr val="tx1"/>
                    </a:solidFill>
                    <a:effectLst/>
                  </a:rPr>
                  <a:t>-2</a:t>
                </a:r>
                <a:r>
                  <a:rPr lang="en-US" sz="1800" b="1" i="0">
                    <a:solidFill>
                      <a:schemeClr val="tx1"/>
                    </a:solidFill>
                    <a:effectLst/>
                  </a:rPr>
                  <a:t> s</a:t>
                </a:r>
                <a:r>
                  <a:rPr lang="en-US" sz="1800" b="1" i="0" baseline="30000">
                    <a:solidFill>
                      <a:schemeClr val="tx1"/>
                    </a:solidFill>
                    <a:effectLst/>
                  </a:rPr>
                  <a:t>-1</a:t>
                </a:r>
                <a:endParaRPr lang="en-US" sz="1800" b="1" i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187595507825364E-2"/>
              <c:y val="0.251122955725282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6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16928109738791E-2"/>
          <c:y val="7.9443099057175767E-2"/>
          <c:w val="0.94802061113598257"/>
          <c:h val="0.82187228098769627"/>
        </c:manualLayout>
      </c:layout>
      <c:lineChart>
        <c:grouping val="standard"/>
        <c:varyColors val="0"/>
        <c:ser>
          <c:idx val="0"/>
          <c:order val="0"/>
          <c:tx>
            <c:strRef>
              <c:f>'[IRGA Tables and Figures.xlsx]A'!$C$29</c:f>
              <c:strCache>
                <c:ptCount val="1"/>
                <c:pt idx="0">
                  <c:v>HL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'[IRGA Tables and Figures.xlsx]A'!$H$29:$J$29</c:f>
                <c:numCache>
                  <c:formatCode>General</c:formatCode>
                  <c:ptCount val="3"/>
                  <c:pt idx="0">
                    <c:v>2.6758999999999999</c:v>
                  </c:pt>
                  <c:pt idx="1">
                    <c:v>2.5348000000000002</c:v>
                  </c:pt>
                  <c:pt idx="2">
                    <c:v>2.8450000000000002</c:v>
                  </c:pt>
                </c:numCache>
              </c:numRef>
            </c:plus>
            <c:minus>
              <c:numRef>
                <c:f>'[IRGA Tables and Figures.xlsx]A'!$H$29:$J$29</c:f>
                <c:numCache>
                  <c:formatCode>General</c:formatCode>
                  <c:ptCount val="3"/>
                  <c:pt idx="0">
                    <c:v>2.6758999999999999</c:v>
                  </c:pt>
                  <c:pt idx="1">
                    <c:v>2.5348000000000002</c:v>
                  </c:pt>
                  <c:pt idx="2">
                    <c:v>2.8450000000000002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'[IRGA Tables and Figures.xlsx]A'!$D$28:$F$28</c:f>
              <c:numCache>
                <c:formatCode>General</c:formatCode>
                <c:ptCount val="3"/>
                <c:pt idx="0">
                  <c:v>600</c:v>
                </c:pt>
                <c:pt idx="1">
                  <c:v>1550</c:v>
                </c:pt>
                <c:pt idx="2">
                  <c:v>2005</c:v>
                </c:pt>
              </c:numCache>
            </c:numRef>
          </c:cat>
          <c:val>
            <c:numRef>
              <c:f>'[IRGA Tables and Figures.xlsx]A'!$D$29:$F$29</c:f>
              <c:numCache>
                <c:formatCode>General</c:formatCode>
                <c:ptCount val="3"/>
                <c:pt idx="0">
                  <c:v>19.523</c:v>
                </c:pt>
                <c:pt idx="1">
                  <c:v>30.944700000000001</c:v>
                </c:pt>
                <c:pt idx="2">
                  <c:v>33.5137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'[IRGA Tables and Figures.xlsx]A'!$C$30</c:f>
              <c:strCache>
                <c:ptCount val="1"/>
                <c:pt idx="0">
                  <c:v>ML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'[IRGA Tables and Figures.xlsx]A'!$H$30:$J$30</c:f>
                <c:numCache>
                  <c:formatCode>General</c:formatCode>
                  <c:ptCount val="3"/>
                  <c:pt idx="0">
                    <c:v>2.6916000000000002</c:v>
                  </c:pt>
                  <c:pt idx="1">
                    <c:v>2.5455000000000001</c:v>
                  </c:pt>
                  <c:pt idx="2">
                    <c:v>2.7837999999999998</c:v>
                  </c:pt>
                </c:numCache>
              </c:numRef>
            </c:plus>
            <c:minus>
              <c:numRef>
                <c:f>'[IRGA Tables and Figures.xlsx]A'!$H$30:$J$30</c:f>
                <c:numCache>
                  <c:formatCode>General</c:formatCode>
                  <c:ptCount val="3"/>
                  <c:pt idx="0">
                    <c:v>2.6916000000000002</c:v>
                  </c:pt>
                  <c:pt idx="1">
                    <c:v>2.5455000000000001</c:v>
                  </c:pt>
                  <c:pt idx="2">
                    <c:v>2.7837999999999998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'[IRGA Tables and Figures.xlsx]A'!$D$28:$F$28</c:f>
              <c:numCache>
                <c:formatCode>General</c:formatCode>
                <c:ptCount val="3"/>
                <c:pt idx="0">
                  <c:v>600</c:v>
                </c:pt>
                <c:pt idx="1">
                  <c:v>1550</c:v>
                </c:pt>
                <c:pt idx="2">
                  <c:v>2005</c:v>
                </c:pt>
              </c:numCache>
            </c:numRef>
          </c:cat>
          <c:val>
            <c:numRef>
              <c:f>'[IRGA Tables and Figures.xlsx]A'!$D$30:$F$30</c:f>
              <c:numCache>
                <c:formatCode>General</c:formatCode>
                <c:ptCount val="3"/>
                <c:pt idx="0">
                  <c:v>27.241</c:v>
                </c:pt>
                <c:pt idx="1">
                  <c:v>31.305</c:v>
                </c:pt>
                <c:pt idx="2">
                  <c:v>26.267299999999999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'[IRGA Tables and Figures.xlsx]A'!$C$31</c:f>
              <c:strCache>
                <c:ptCount val="1"/>
                <c:pt idx="0">
                  <c:v>LL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'[IRGA Tables and Figures.xlsx]A'!$H$31:$J$31</c:f>
                <c:numCache>
                  <c:formatCode>General</c:formatCode>
                  <c:ptCount val="3"/>
                  <c:pt idx="0">
                    <c:v>2.6756000000000002</c:v>
                  </c:pt>
                  <c:pt idx="1">
                    <c:v>2.5348000000000002</c:v>
                  </c:pt>
                  <c:pt idx="2">
                    <c:v>2.8087</c:v>
                  </c:pt>
                </c:numCache>
              </c:numRef>
            </c:plus>
            <c:minus>
              <c:numRef>
                <c:f>'[IRGA Tables and Figures.xlsx]A'!$H$31:$J$31</c:f>
                <c:numCache>
                  <c:formatCode>General</c:formatCode>
                  <c:ptCount val="3"/>
                  <c:pt idx="0">
                    <c:v>2.6756000000000002</c:v>
                  </c:pt>
                  <c:pt idx="1">
                    <c:v>2.5348000000000002</c:v>
                  </c:pt>
                  <c:pt idx="2">
                    <c:v>2.8087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'[IRGA Tables and Figures.xlsx]A'!$D$28:$F$28</c:f>
              <c:numCache>
                <c:formatCode>General</c:formatCode>
                <c:ptCount val="3"/>
                <c:pt idx="0">
                  <c:v>600</c:v>
                </c:pt>
                <c:pt idx="1">
                  <c:v>1550</c:v>
                </c:pt>
                <c:pt idx="2">
                  <c:v>2005</c:v>
                </c:pt>
              </c:numCache>
            </c:numRef>
          </c:cat>
          <c:val>
            <c:numRef>
              <c:f>'[IRGA Tables and Figures.xlsx]A'!$D$31:$F$31</c:f>
              <c:numCache>
                <c:formatCode>General</c:formatCode>
                <c:ptCount val="3"/>
                <c:pt idx="0">
                  <c:v>24.3049</c:v>
                </c:pt>
                <c:pt idx="1">
                  <c:v>27.816600000000001</c:v>
                </c:pt>
                <c:pt idx="2">
                  <c:v>22.668199999999999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197848"/>
        <c:axId val="285198240"/>
      </c:lineChart>
      <c:catAx>
        <c:axId val="28519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198240"/>
        <c:crosses val="autoZero"/>
        <c:auto val="1"/>
        <c:lblAlgn val="ctr"/>
        <c:lblOffset val="100"/>
        <c:noMultiLvlLbl val="0"/>
      </c:catAx>
      <c:valAx>
        <c:axId val="28519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19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13F03-571B-4F06-8430-3F17D9A66A44}" type="doc">
      <dgm:prSet loTypeId="urn:microsoft.com/office/officeart/2005/8/layout/pyramid1" loCatId="pyramid" qsTypeId="urn:microsoft.com/office/officeart/2005/8/quickstyle/simple3" qsCatId="simple" csTypeId="urn:microsoft.com/office/officeart/2005/8/colors/colorful5" csCatId="colorful" phldr="1"/>
      <dgm:spPr/>
    </dgm:pt>
    <dgm:pt modelId="{5846C30B-EC24-42CD-8D1B-A5D374F49B09}">
      <dgm:prSet phldrT="[Text]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51AC5ABD-E1E8-469D-A5EC-51900E1118BA}" type="parTrans" cxnId="{E2C87D30-D690-4A4D-8B9A-17A54ADB0A23}">
      <dgm:prSet/>
      <dgm:spPr/>
      <dgm:t>
        <a:bodyPr/>
        <a:lstStyle/>
        <a:p>
          <a:endParaRPr lang="en-US"/>
        </a:p>
      </dgm:t>
    </dgm:pt>
    <dgm:pt modelId="{52F9457B-CE29-4713-B157-C84B74CCDEE4}" type="sibTrans" cxnId="{E2C87D30-D690-4A4D-8B9A-17A54ADB0A23}">
      <dgm:prSet/>
      <dgm:spPr/>
      <dgm:t>
        <a:bodyPr/>
        <a:lstStyle/>
        <a:p>
          <a:endParaRPr lang="en-US"/>
        </a:p>
      </dgm:t>
    </dgm:pt>
    <dgm:pt modelId="{A7F1C044-E914-4D87-BA0C-F567ABD47247}">
      <dgm:prSet phldrT="[Text]"/>
      <dgm:spPr>
        <a:solidFill>
          <a:schemeClr val="accent3"/>
        </a:solidFill>
      </dgm:spPr>
      <dgm:t>
        <a:bodyPr/>
        <a:lstStyle/>
        <a:p>
          <a:endParaRPr lang="en-US" dirty="0"/>
        </a:p>
      </dgm:t>
    </dgm:pt>
    <dgm:pt modelId="{309DFED9-D0BD-4326-9DEA-6F2B7160151B}" type="parTrans" cxnId="{8F76D400-5106-423A-B442-C997F38256DE}">
      <dgm:prSet/>
      <dgm:spPr/>
      <dgm:t>
        <a:bodyPr/>
        <a:lstStyle/>
        <a:p>
          <a:endParaRPr lang="en-US"/>
        </a:p>
      </dgm:t>
    </dgm:pt>
    <dgm:pt modelId="{4F5162D0-DCD6-40C6-951F-0FAA3CB16B78}" type="sibTrans" cxnId="{8F76D400-5106-423A-B442-C997F38256DE}">
      <dgm:prSet/>
      <dgm:spPr/>
      <dgm:t>
        <a:bodyPr/>
        <a:lstStyle/>
        <a:p>
          <a:endParaRPr lang="en-US"/>
        </a:p>
      </dgm:t>
    </dgm:pt>
    <dgm:pt modelId="{5384D810-E828-4DDA-83FD-68B4E102E27B}">
      <dgm:prSet phldrT="[Text]"/>
      <dgm:spPr>
        <a:solidFill>
          <a:schemeClr val="accent2"/>
        </a:solidFill>
      </dgm:spPr>
      <dgm:t>
        <a:bodyPr/>
        <a:lstStyle/>
        <a:p>
          <a:endParaRPr lang="en-US" dirty="0"/>
        </a:p>
      </dgm:t>
    </dgm:pt>
    <dgm:pt modelId="{AF4F39C7-E468-455D-B985-088B3E4D8DA4}" type="parTrans" cxnId="{A60DEBC2-BE45-46FB-A858-287B2710244D}">
      <dgm:prSet/>
      <dgm:spPr/>
      <dgm:t>
        <a:bodyPr/>
        <a:lstStyle/>
        <a:p>
          <a:endParaRPr lang="en-US"/>
        </a:p>
      </dgm:t>
    </dgm:pt>
    <dgm:pt modelId="{E9ACC47D-9E32-4425-BD43-8599147996F2}" type="sibTrans" cxnId="{A60DEBC2-BE45-46FB-A858-287B2710244D}">
      <dgm:prSet/>
      <dgm:spPr/>
      <dgm:t>
        <a:bodyPr/>
        <a:lstStyle/>
        <a:p>
          <a:endParaRPr lang="en-US"/>
        </a:p>
      </dgm:t>
    </dgm:pt>
    <dgm:pt modelId="{6732E018-BA19-4B33-B5F5-230E3EBF7FFF}" type="pres">
      <dgm:prSet presAssocID="{19713F03-571B-4F06-8430-3F17D9A66A44}" presName="Name0" presStyleCnt="0">
        <dgm:presLayoutVars>
          <dgm:dir/>
          <dgm:animLvl val="lvl"/>
          <dgm:resizeHandles val="exact"/>
        </dgm:presLayoutVars>
      </dgm:prSet>
      <dgm:spPr/>
    </dgm:pt>
    <dgm:pt modelId="{C470B842-876A-464F-B569-701BB3710706}" type="pres">
      <dgm:prSet presAssocID="{5846C30B-EC24-42CD-8D1B-A5D374F49B09}" presName="Name8" presStyleCnt="0"/>
      <dgm:spPr/>
    </dgm:pt>
    <dgm:pt modelId="{3BDD43BD-36A7-4713-9E4B-F6C922AD59FE}" type="pres">
      <dgm:prSet presAssocID="{5846C30B-EC24-42CD-8D1B-A5D374F49B0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A0C55-2D8E-4BE2-B524-39548CF7A223}" type="pres">
      <dgm:prSet presAssocID="{5846C30B-EC24-42CD-8D1B-A5D374F49B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D927F-461E-4574-9CD9-1B96D0C06DBE}" type="pres">
      <dgm:prSet presAssocID="{A7F1C044-E914-4D87-BA0C-F567ABD47247}" presName="Name8" presStyleCnt="0"/>
      <dgm:spPr/>
    </dgm:pt>
    <dgm:pt modelId="{B1B2B117-11EB-4A96-9DA1-EA4721145862}" type="pres">
      <dgm:prSet presAssocID="{A7F1C044-E914-4D87-BA0C-F567ABD4724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4185A-BA4C-4BF8-891B-5BC332D85205}" type="pres">
      <dgm:prSet presAssocID="{A7F1C044-E914-4D87-BA0C-F567ABD472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A05C5-8F9E-40B5-97C9-69F346089C89}" type="pres">
      <dgm:prSet presAssocID="{5384D810-E828-4DDA-83FD-68B4E102E27B}" presName="Name8" presStyleCnt="0"/>
      <dgm:spPr/>
    </dgm:pt>
    <dgm:pt modelId="{2F94EABA-D50A-4925-ACCC-E3986AD42503}" type="pres">
      <dgm:prSet presAssocID="{5384D810-E828-4DDA-83FD-68B4E102E27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35FBF-E709-4E16-AF87-91D84F3AB83E}" type="pres">
      <dgm:prSet presAssocID="{5384D810-E828-4DDA-83FD-68B4E102E2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493E5A-994E-4A74-820E-9381FDA3B22A}" type="presOf" srcId="{5384D810-E828-4DDA-83FD-68B4E102E27B}" destId="{BAE35FBF-E709-4E16-AF87-91D84F3AB83E}" srcOrd="1" destOrd="0" presId="urn:microsoft.com/office/officeart/2005/8/layout/pyramid1"/>
    <dgm:cxn modelId="{F5D7F897-DD19-495B-9DF8-A5AA5C5C626E}" type="presOf" srcId="{5384D810-E828-4DDA-83FD-68B4E102E27B}" destId="{2F94EABA-D50A-4925-ACCC-E3986AD42503}" srcOrd="0" destOrd="0" presId="urn:microsoft.com/office/officeart/2005/8/layout/pyramid1"/>
    <dgm:cxn modelId="{D3D09E4A-88C1-4C86-A31F-A7977E41224F}" type="presOf" srcId="{5846C30B-EC24-42CD-8D1B-A5D374F49B09}" destId="{3BDD43BD-36A7-4713-9E4B-F6C922AD59FE}" srcOrd="0" destOrd="0" presId="urn:microsoft.com/office/officeart/2005/8/layout/pyramid1"/>
    <dgm:cxn modelId="{5D6B8CBA-35C4-4C52-A20F-5B5362FC8248}" type="presOf" srcId="{A7F1C044-E914-4D87-BA0C-F567ABD47247}" destId="{8534185A-BA4C-4BF8-891B-5BC332D85205}" srcOrd="1" destOrd="0" presId="urn:microsoft.com/office/officeart/2005/8/layout/pyramid1"/>
    <dgm:cxn modelId="{8F76D400-5106-423A-B442-C997F38256DE}" srcId="{19713F03-571B-4F06-8430-3F17D9A66A44}" destId="{A7F1C044-E914-4D87-BA0C-F567ABD47247}" srcOrd="1" destOrd="0" parTransId="{309DFED9-D0BD-4326-9DEA-6F2B7160151B}" sibTransId="{4F5162D0-DCD6-40C6-951F-0FAA3CB16B78}"/>
    <dgm:cxn modelId="{3EDDB34F-1C58-43C4-93B0-2465C3ECAD19}" type="presOf" srcId="{5846C30B-EC24-42CD-8D1B-A5D374F49B09}" destId="{D37A0C55-2D8E-4BE2-B524-39548CF7A223}" srcOrd="1" destOrd="0" presId="urn:microsoft.com/office/officeart/2005/8/layout/pyramid1"/>
    <dgm:cxn modelId="{A4122D6C-BDF7-4942-A922-5BD26F1F8B35}" type="presOf" srcId="{A7F1C044-E914-4D87-BA0C-F567ABD47247}" destId="{B1B2B117-11EB-4A96-9DA1-EA4721145862}" srcOrd="0" destOrd="0" presId="urn:microsoft.com/office/officeart/2005/8/layout/pyramid1"/>
    <dgm:cxn modelId="{ED736951-3ABA-4321-B969-CC582F425CB6}" type="presOf" srcId="{19713F03-571B-4F06-8430-3F17D9A66A44}" destId="{6732E018-BA19-4B33-B5F5-230E3EBF7FFF}" srcOrd="0" destOrd="0" presId="urn:microsoft.com/office/officeart/2005/8/layout/pyramid1"/>
    <dgm:cxn modelId="{E2C87D30-D690-4A4D-8B9A-17A54ADB0A23}" srcId="{19713F03-571B-4F06-8430-3F17D9A66A44}" destId="{5846C30B-EC24-42CD-8D1B-A5D374F49B09}" srcOrd="0" destOrd="0" parTransId="{51AC5ABD-E1E8-469D-A5EC-51900E1118BA}" sibTransId="{52F9457B-CE29-4713-B157-C84B74CCDEE4}"/>
    <dgm:cxn modelId="{A60DEBC2-BE45-46FB-A858-287B2710244D}" srcId="{19713F03-571B-4F06-8430-3F17D9A66A44}" destId="{5384D810-E828-4DDA-83FD-68B4E102E27B}" srcOrd="2" destOrd="0" parTransId="{AF4F39C7-E468-455D-B985-088B3E4D8DA4}" sibTransId="{E9ACC47D-9E32-4425-BD43-8599147996F2}"/>
    <dgm:cxn modelId="{3C32E7DE-3135-4E24-AE6E-C3CC42EF94F3}" type="presParOf" srcId="{6732E018-BA19-4B33-B5F5-230E3EBF7FFF}" destId="{C470B842-876A-464F-B569-701BB3710706}" srcOrd="0" destOrd="0" presId="urn:microsoft.com/office/officeart/2005/8/layout/pyramid1"/>
    <dgm:cxn modelId="{A41C0C3A-62D4-4AC8-A0BE-060CC4B58FE5}" type="presParOf" srcId="{C470B842-876A-464F-B569-701BB3710706}" destId="{3BDD43BD-36A7-4713-9E4B-F6C922AD59FE}" srcOrd="0" destOrd="0" presId="urn:microsoft.com/office/officeart/2005/8/layout/pyramid1"/>
    <dgm:cxn modelId="{A7EA8FB6-2EDB-49AF-843D-5283368D53FE}" type="presParOf" srcId="{C470B842-876A-464F-B569-701BB3710706}" destId="{D37A0C55-2D8E-4BE2-B524-39548CF7A223}" srcOrd="1" destOrd="0" presId="urn:microsoft.com/office/officeart/2005/8/layout/pyramid1"/>
    <dgm:cxn modelId="{80ED679E-B887-482C-9642-4AA9D3B21782}" type="presParOf" srcId="{6732E018-BA19-4B33-B5F5-230E3EBF7FFF}" destId="{E44D927F-461E-4574-9CD9-1B96D0C06DBE}" srcOrd="1" destOrd="0" presId="urn:microsoft.com/office/officeart/2005/8/layout/pyramid1"/>
    <dgm:cxn modelId="{753CE653-C283-4F86-9EA8-8060756D3397}" type="presParOf" srcId="{E44D927F-461E-4574-9CD9-1B96D0C06DBE}" destId="{B1B2B117-11EB-4A96-9DA1-EA4721145862}" srcOrd="0" destOrd="0" presId="urn:microsoft.com/office/officeart/2005/8/layout/pyramid1"/>
    <dgm:cxn modelId="{B22CA730-84B6-485F-9BD8-9964B87A7E64}" type="presParOf" srcId="{E44D927F-461E-4574-9CD9-1B96D0C06DBE}" destId="{8534185A-BA4C-4BF8-891B-5BC332D85205}" srcOrd="1" destOrd="0" presId="urn:microsoft.com/office/officeart/2005/8/layout/pyramid1"/>
    <dgm:cxn modelId="{B9DD6039-7AF2-4F92-AF46-DDB4A3A7F899}" type="presParOf" srcId="{6732E018-BA19-4B33-B5F5-230E3EBF7FFF}" destId="{1F2A05C5-8F9E-40B5-97C9-69F346089C89}" srcOrd="2" destOrd="0" presId="urn:microsoft.com/office/officeart/2005/8/layout/pyramid1"/>
    <dgm:cxn modelId="{8EA84CDA-2227-4FE8-8F50-F3F52886A69F}" type="presParOf" srcId="{1F2A05C5-8F9E-40B5-97C9-69F346089C89}" destId="{2F94EABA-D50A-4925-ACCC-E3986AD42503}" srcOrd="0" destOrd="0" presId="urn:microsoft.com/office/officeart/2005/8/layout/pyramid1"/>
    <dgm:cxn modelId="{2E4495B2-39CB-46A0-B148-E0F0D9D36D4D}" type="presParOf" srcId="{1F2A05C5-8F9E-40B5-97C9-69F346089C89}" destId="{BAE35FBF-E709-4E16-AF87-91D84F3AB83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D43BD-36A7-4713-9E4B-F6C922AD59FE}">
      <dsp:nvSpPr>
        <dsp:cNvPr id="0" name=""/>
        <dsp:cNvSpPr/>
      </dsp:nvSpPr>
      <dsp:spPr>
        <a:xfrm>
          <a:off x="2149748" y="0"/>
          <a:ext cx="2149748" cy="1143000"/>
        </a:xfrm>
        <a:prstGeom prst="trapezoid">
          <a:avLst>
            <a:gd name="adj" fmla="val 94040"/>
          </a:avLst>
        </a:prstGeom>
        <a:solidFill>
          <a:schemeClr val="accent1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149748" y="0"/>
        <a:ext cx="2149748" cy="1143000"/>
      </dsp:txXfrm>
    </dsp:sp>
    <dsp:sp modelId="{B1B2B117-11EB-4A96-9DA1-EA4721145862}">
      <dsp:nvSpPr>
        <dsp:cNvPr id="0" name=""/>
        <dsp:cNvSpPr/>
      </dsp:nvSpPr>
      <dsp:spPr>
        <a:xfrm>
          <a:off x="1074874" y="1143000"/>
          <a:ext cx="4299496" cy="1143000"/>
        </a:xfrm>
        <a:prstGeom prst="trapezoid">
          <a:avLst>
            <a:gd name="adj" fmla="val 94040"/>
          </a:avLst>
        </a:prstGeom>
        <a:solidFill>
          <a:schemeClr val="accent3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827285" y="1143000"/>
        <a:ext cx="2794672" cy="1143000"/>
      </dsp:txXfrm>
    </dsp:sp>
    <dsp:sp modelId="{2F94EABA-D50A-4925-ACCC-E3986AD42503}">
      <dsp:nvSpPr>
        <dsp:cNvPr id="0" name=""/>
        <dsp:cNvSpPr/>
      </dsp:nvSpPr>
      <dsp:spPr>
        <a:xfrm>
          <a:off x="0" y="2286000"/>
          <a:ext cx="6449244" cy="1143000"/>
        </a:xfrm>
        <a:prstGeom prst="trapezoid">
          <a:avLst>
            <a:gd name="adj" fmla="val 94040"/>
          </a:avLst>
        </a:prstGeom>
        <a:solidFill>
          <a:schemeClr val="accent2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128617" y="2286000"/>
        <a:ext cx="4192008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0.20208</cdr:x>
      <cdr:y>0.03752</cdr:y>
    </cdr:from>
    <cdr:to>
      <cdr:x>0.275</cdr:x>
      <cdr:y>0.17294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3910" y="95248"/>
          <a:ext cx="333390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a</a:t>
          </a:r>
        </a:p>
      </cdr:txBody>
    </cdr:sp>
  </cdr:relSizeAnchor>
  <cdr:relSizeAnchor xmlns:cdr="http://schemas.openxmlformats.org/drawingml/2006/chartDrawing">
    <cdr:from>
      <cdr:x>0.25486</cdr:x>
      <cdr:y>0.13343</cdr:y>
    </cdr:from>
    <cdr:to>
      <cdr:x>0.32777</cdr:x>
      <cdr:y>0.26885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65235" y="338738"/>
          <a:ext cx="333345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0.3007</cdr:x>
      <cdr:y>0.39161</cdr:y>
    </cdr:from>
    <cdr:to>
      <cdr:x>0.37362</cdr:x>
      <cdr:y>0.52703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74785" y="994187"/>
          <a:ext cx="333390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0.34861</cdr:x>
      <cdr:y>0.52255</cdr:y>
    </cdr:from>
    <cdr:to>
      <cdr:x>0.42153</cdr:x>
      <cdr:y>0.65796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93830" y="1326617"/>
          <a:ext cx="333390" cy="343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c</a:t>
          </a:r>
        </a:p>
      </cdr:txBody>
    </cdr:sp>
  </cdr:relSizeAnchor>
  <cdr:relSizeAnchor xmlns:cdr="http://schemas.openxmlformats.org/drawingml/2006/chartDrawing">
    <cdr:from>
      <cdr:x>0.47153</cdr:x>
      <cdr:y>0.1028</cdr:y>
    </cdr:from>
    <cdr:to>
      <cdr:x>0.54444</cdr:x>
      <cdr:y>0.24102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155820" y="260991"/>
          <a:ext cx="333344" cy="350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0.51735</cdr:x>
      <cdr:y>0.17924</cdr:y>
    </cdr:from>
    <cdr:to>
      <cdr:x>0.59027</cdr:x>
      <cdr:y>0.31466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65339" y="455031"/>
          <a:ext cx="333391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0.56736</cdr:x>
      <cdr:y>0.06754</cdr:y>
    </cdr:from>
    <cdr:to>
      <cdr:x>0.64028</cdr:x>
      <cdr:y>0.20296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593955" y="171455"/>
          <a:ext cx="333390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0.61528</cdr:x>
      <cdr:y>0.25826</cdr:y>
    </cdr:from>
    <cdr:to>
      <cdr:x>0.6882</cdr:x>
      <cdr:y>0.39368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813045" y="655652"/>
          <a:ext cx="333390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0.88195</cdr:x>
      <cdr:y>0.22801</cdr:y>
    </cdr:from>
    <cdr:to>
      <cdr:x>0.95486</cdr:x>
      <cdr:y>0.36343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032260" y="578867"/>
          <a:ext cx="333345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0.83403</cdr:x>
      <cdr:y>0.30659</cdr:y>
    </cdr:from>
    <cdr:to>
      <cdr:x>0.90695</cdr:x>
      <cdr:y>0.44201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813170" y="778356"/>
          <a:ext cx="333390" cy="343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0.72361</cdr:x>
      <cdr:y>0.39834</cdr:y>
    </cdr:from>
    <cdr:to>
      <cdr:x>0.8025</cdr:x>
      <cdr:y>0.53376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308360" y="1011281"/>
          <a:ext cx="360685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ab</a:t>
          </a:r>
        </a:p>
      </cdr:txBody>
    </cdr:sp>
  </cdr:relSizeAnchor>
  <cdr:relSizeAnchor xmlns:cdr="http://schemas.openxmlformats.org/drawingml/2006/chartDrawing">
    <cdr:from>
      <cdr:x>0.78611</cdr:x>
      <cdr:y>0.49769</cdr:y>
    </cdr:from>
    <cdr:to>
      <cdr:x>0.85903</cdr:x>
      <cdr:y>0.6331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594100" y="1365250"/>
          <a:ext cx="3333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0.78194</cdr:x>
      <cdr:y>0.45147</cdr:y>
    </cdr:from>
    <cdr:to>
      <cdr:x>0.86083</cdr:x>
      <cdr:y>0.58689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3575045" y="1146164"/>
          <a:ext cx="360685" cy="343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0.20208</cdr:x>
      <cdr:y>0.23262</cdr:y>
    </cdr:from>
    <cdr:to>
      <cdr:x>0.275</cdr:x>
      <cdr:y>0.36804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3925" y="590555"/>
          <a:ext cx="333390" cy="343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0.25278</cdr:x>
      <cdr:y>0.28726</cdr:y>
    </cdr:from>
    <cdr:to>
      <cdr:x>0.32569</cdr:x>
      <cdr:y>0.42268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55695" y="729266"/>
          <a:ext cx="333344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0.3007</cdr:x>
      <cdr:y>0.52292</cdr:y>
    </cdr:from>
    <cdr:to>
      <cdr:x>0.37362</cdr:x>
      <cdr:y>0.65834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74800" y="1327564"/>
          <a:ext cx="333391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0.34652</cdr:x>
      <cdr:y>0.56007</cdr:y>
    </cdr:from>
    <cdr:to>
      <cdr:x>0.41944</cdr:x>
      <cdr:y>0.69548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84305" y="1421857"/>
          <a:ext cx="333390" cy="343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c</a:t>
          </a:r>
        </a:p>
      </cdr:txBody>
    </cdr:sp>
  </cdr:relSizeAnchor>
  <cdr:relSizeAnchor xmlns:cdr="http://schemas.openxmlformats.org/drawingml/2006/chartDrawing">
    <cdr:from>
      <cdr:x>0.46667</cdr:x>
      <cdr:y>0.51401</cdr:y>
    </cdr:from>
    <cdr:to>
      <cdr:x>0.55069</cdr:x>
      <cdr:y>0.62747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133600" y="1304928"/>
          <a:ext cx="384139" cy="288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ab</a:t>
          </a:r>
        </a:p>
      </cdr:txBody>
    </cdr:sp>
  </cdr:relSizeAnchor>
  <cdr:relSizeAnchor xmlns:cdr="http://schemas.openxmlformats.org/drawingml/2006/chartDrawing">
    <cdr:from>
      <cdr:x>0.53819</cdr:x>
      <cdr:y>0.54317</cdr:y>
    </cdr:from>
    <cdr:to>
      <cdr:x>0.61111</cdr:x>
      <cdr:y>0.67859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460589" y="1378956"/>
          <a:ext cx="333391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0.56528</cdr:x>
      <cdr:y>0.51401</cdr:y>
    </cdr:from>
    <cdr:to>
      <cdr:x>0.6382</cdr:x>
      <cdr:y>0.64943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584445" y="1304937"/>
          <a:ext cx="333390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0.61736</cdr:x>
      <cdr:y>0.5509</cdr:y>
    </cdr:from>
    <cdr:to>
      <cdr:x>0.69028</cdr:x>
      <cdr:y>0.68632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822555" y="1398597"/>
          <a:ext cx="333390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c</a:t>
          </a:r>
        </a:p>
      </cdr:txBody>
    </cdr:sp>
  </cdr:relSizeAnchor>
  <cdr:relSizeAnchor xmlns:cdr="http://schemas.openxmlformats.org/drawingml/2006/chartDrawing">
    <cdr:from>
      <cdr:x>0.87779</cdr:x>
      <cdr:y>0.03666</cdr:y>
    </cdr:from>
    <cdr:to>
      <cdr:x>0.9507</cdr:x>
      <cdr:y>0.17208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013241" y="93075"/>
          <a:ext cx="333344" cy="343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0.83333</cdr:x>
      <cdr:y>0.06003</cdr:y>
    </cdr:from>
    <cdr:to>
      <cdr:x>0.9007</cdr:x>
      <cdr:y>0.16883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809985" y="152400"/>
          <a:ext cx="308015" cy="276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0.73611</cdr:x>
      <cdr:y>0.25952</cdr:y>
    </cdr:from>
    <cdr:to>
      <cdr:x>0.815</cdr:x>
      <cdr:y>0.39494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365510" y="658856"/>
          <a:ext cx="360685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0.78611</cdr:x>
      <cdr:y>0.49769</cdr:y>
    </cdr:from>
    <cdr:to>
      <cdr:x>0.85903</cdr:x>
      <cdr:y>0.6331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594100" y="1365250"/>
          <a:ext cx="3333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0.78611</cdr:x>
      <cdr:y>0.35017</cdr:y>
    </cdr:from>
    <cdr:to>
      <cdr:x>0.865</cdr:x>
      <cdr:y>0.48559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3594095" y="888978"/>
          <a:ext cx="360685" cy="343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0.51111</cdr:x>
      <cdr:y>0.55653</cdr:y>
    </cdr:from>
    <cdr:to>
      <cdr:x>0.58402</cdr:x>
      <cdr:y>0.69475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336780" y="1412884"/>
          <a:ext cx="333344" cy="350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bc</a:t>
          </a:r>
        </a:p>
      </cdr:txBody>
    </cdr:sp>
  </cdr:relSizeAnchor>
  <cdr:relSizeAnchor xmlns:cdr="http://schemas.openxmlformats.org/drawingml/2006/chartDrawing">
    <cdr:from>
      <cdr:x>0.01469</cdr:x>
      <cdr:y>0.04653</cdr:y>
    </cdr:from>
    <cdr:to>
      <cdr:x>0.09547</cdr:x>
      <cdr:y>0.84122</cdr:y>
    </cdr:to>
    <cdr:sp macro="" textlink="">
      <cdr:nvSpPr>
        <cdr:cNvPr id="16" name="TextBox 8"/>
        <cdr:cNvSpPr txBox="1"/>
      </cdr:nvSpPr>
      <cdr:spPr>
        <a:xfrm xmlns:a="http://schemas.openxmlformats.org/drawingml/2006/main" rot="16200000">
          <a:off x="-861277" y="1058786"/>
          <a:ext cx="2226217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err="1" smtClean="0"/>
            <a:t>Adecuacion</a:t>
          </a:r>
          <a:r>
            <a:rPr lang="en-US" dirty="0" smtClean="0"/>
            <a:t> total (g)</a:t>
          </a:r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0.20208</cdr:x>
      <cdr:y>0.03752</cdr:y>
    </cdr:from>
    <cdr:to>
      <cdr:x>0.275</cdr:x>
      <cdr:y>0.17294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3910" y="95248"/>
          <a:ext cx="333390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a</a:t>
          </a:r>
        </a:p>
      </cdr:txBody>
    </cdr:sp>
  </cdr:relSizeAnchor>
  <cdr:relSizeAnchor xmlns:cdr="http://schemas.openxmlformats.org/drawingml/2006/chartDrawing">
    <cdr:from>
      <cdr:x>0.25486</cdr:x>
      <cdr:y>0.13343</cdr:y>
    </cdr:from>
    <cdr:to>
      <cdr:x>0.32777</cdr:x>
      <cdr:y>0.26885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65235" y="338738"/>
          <a:ext cx="333345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0.3007</cdr:x>
      <cdr:y>0.39161</cdr:y>
    </cdr:from>
    <cdr:to>
      <cdr:x>0.37362</cdr:x>
      <cdr:y>0.52703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74785" y="994187"/>
          <a:ext cx="333390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0.34861</cdr:x>
      <cdr:y>0.52255</cdr:y>
    </cdr:from>
    <cdr:to>
      <cdr:x>0.42153</cdr:x>
      <cdr:y>0.65796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93830" y="1326617"/>
          <a:ext cx="333390" cy="343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c</a:t>
          </a:r>
        </a:p>
      </cdr:txBody>
    </cdr:sp>
  </cdr:relSizeAnchor>
  <cdr:relSizeAnchor xmlns:cdr="http://schemas.openxmlformats.org/drawingml/2006/chartDrawing">
    <cdr:from>
      <cdr:x>0.47153</cdr:x>
      <cdr:y>0.1028</cdr:y>
    </cdr:from>
    <cdr:to>
      <cdr:x>0.54444</cdr:x>
      <cdr:y>0.24102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155820" y="260991"/>
          <a:ext cx="333344" cy="350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0.51735</cdr:x>
      <cdr:y>0.17924</cdr:y>
    </cdr:from>
    <cdr:to>
      <cdr:x>0.59027</cdr:x>
      <cdr:y>0.31466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65339" y="455031"/>
          <a:ext cx="333391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0.56736</cdr:x>
      <cdr:y>0.06754</cdr:y>
    </cdr:from>
    <cdr:to>
      <cdr:x>0.64028</cdr:x>
      <cdr:y>0.20296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593955" y="171455"/>
          <a:ext cx="333390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0.61528</cdr:x>
      <cdr:y>0.25826</cdr:y>
    </cdr:from>
    <cdr:to>
      <cdr:x>0.6882</cdr:x>
      <cdr:y>0.39368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813045" y="655652"/>
          <a:ext cx="333390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0.88195</cdr:x>
      <cdr:y>0.22801</cdr:y>
    </cdr:from>
    <cdr:to>
      <cdr:x>0.95486</cdr:x>
      <cdr:y>0.36343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032260" y="578867"/>
          <a:ext cx="333345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0.83403</cdr:x>
      <cdr:y>0.30659</cdr:y>
    </cdr:from>
    <cdr:to>
      <cdr:x>0.90695</cdr:x>
      <cdr:y>0.44201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813170" y="778356"/>
          <a:ext cx="333390" cy="343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0.72361</cdr:x>
      <cdr:y>0.39834</cdr:y>
    </cdr:from>
    <cdr:to>
      <cdr:x>0.8025</cdr:x>
      <cdr:y>0.53376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308360" y="1011281"/>
          <a:ext cx="360685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ab</a:t>
          </a:r>
        </a:p>
      </cdr:txBody>
    </cdr:sp>
  </cdr:relSizeAnchor>
  <cdr:relSizeAnchor xmlns:cdr="http://schemas.openxmlformats.org/drawingml/2006/chartDrawing">
    <cdr:from>
      <cdr:x>0.78611</cdr:x>
      <cdr:y>0.49769</cdr:y>
    </cdr:from>
    <cdr:to>
      <cdr:x>0.85903</cdr:x>
      <cdr:y>0.6331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594100" y="1365250"/>
          <a:ext cx="3333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0.78194</cdr:x>
      <cdr:y>0.45147</cdr:y>
    </cdr:from>
    <cdr:to>
      <cdr:x>0.86083</cdr:x>
      <cdr:y>0.58689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3575045" y="1146164"/>
          <a:ext cx="360685" cy="343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0.20208</cdr:x>
      <cdr:y>0.23262</cdr:y>
    </cdr:from>
    <cdr:to>
      <cdr:x>0.275</cdr:x>
      <cdr:y>0.36804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3925" y="590555"/>
          <a:ext cx="333390" cy="343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0.25278</cdr:x>
      <cdr:y>0.28726</cdr:y>
    </cdr:from>
    <cdr:to>
      <cdr:x>0.32569</cdr:x>
      <cdr:y>0.42268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55695" y="729266"/>
          <a:ext cx="333344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0.3007</cdr:x>
      <cdr:y>0.52292</cdr:y>
    </cdr:from>
    <cdr:to>
      <cdr:x>0.37362</cdr:x>
      <cdr:y>0.65834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74800" y="1327564"/>
          <a:ext cx="333391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0.34652</cdr:x>
      <cdr:y>0.56007</cdr:y>
    </cdr:from>
    <cdr:to>
      <cdr:x>0.41944</cdr:x>
      <cdr:y>0.69548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84305" y="1421857"/>
          <a:ext cx="333390" cy="343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c</a:t>
          </a:r>
        </a:p>
      </cdr:txBody>
    </cdr:sp>
  </cdr:relSizeAnchor>
  <cdr:relSizeAnchor xmlns:cdr="http://schemas.openxmlformats.org/drawingml/2006/chartDrawing">
    <cdr:from>
      <cdr:x>0.46667</cdr:x>
      <cdr:y>0.51401</cdr:y>
    </cdr:from>
    <cdr:to>
      <cdr:x>0.55069</cdr:x>
      <cdr:y>0.62747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133600" y="1304928"/>
          <a:ext cx="384139" cy="288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ab</a:t>
          </a:r>
        </a:p>
      </cdr:txBody>
    </cdr:sp>
  </cdr:relSizeAnchor>
  <cdr:relSizeAnchor xmlns:cdr="http://schemas.openxmlformats.org/drawingml/2006/chartDrawing">
    <cdr:from>
      <cdr:x>0.53819</cdr:x>
      <cdr:y>0.54317</cdr:y>
    </cdr:from>
    <cdr:to>
      <cdr:x>0.61111</cdr:x>
      <cdr:y>0.67859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460589" y="1378956"/>
          <a:ext cx="333391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0.56528</cdr:x>
      <cdr:y>0.51401</cdr:y>
    </cdr:from>
    <cdr:to>
      <cdr:x>0.6382</cdr:x>
      <cdr:y>0.64943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584445" y="1304937"/>
          <a:ext cx="333390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0.61736</cdr:x>
      <cdr:y>0.5509</cdr:y>
    </cdr:from>
    <cdr:to>
      <cdr:x>0.69028</cdr:x>
      <cdr:y>0.68632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822555" y="1398597"/>
          <a:ext cx="333390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c</a:t>
          </a:r>
        </a:p>
      </cdr:txBody>
    </cdr:sp>
  </cdr:relSizeAnchor>
  <cdr:relSizeAnchor xmlns:cdr="http://schemas.openxmlformats.org/drawingml/2006/chartDrawing">
    <cdr:from>
      <cdr:x>0.87779</cdr:x>
      <cdr:y>0.03666</cdr:y>
    </cdr:from>
    <cdr:to>
      <cdr:x>0.9507</cdr:x>
      <cdr:y>0.17208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013241" y="93075"/>
          <a:ext cx="333344" cy="343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0.83333</cdr:x>
      <cdr:y>0.06003</cdr:y>
    </cdr:from>
    <cdr:to>
      <cdr:x>0.9007</cdr:x>
      <cdr:y>0.16883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809985" y="152400"/>
          <a:ext cx="308015" cy="276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0.73611</cdr:x>
      <cdr:y>0.25952</cdr:y>
    </cdr:from>
    <cdr:to>
      <cdr:x>0.815</cdr:x>
      <cdr:y>0.39494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365510" y="658856"/>
          <a:ext cx="360685" cy="34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0.78611</cdr:x>
      <cdr:y>0.49769</cdr:y>
    </cdr:from>
    <cdr:to>
      <cdr:x>0.85903</cdr:x>
      <cdr:y>0.6331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594100" y="1365250"/>
          <a:ext cx="3333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0.78611</cdr:x>
      <cdr:y>0.35017</cdr:y>
    </cdr:from>
    <cdr:to>
      <cdr:x>0.865</cdr:x>
      <cdr:y>0.48559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3594095" y="888978"/>
          <a:ext cx="360685" cy="343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0.51111</cdr:x>
      <cdr:y>0.55653</cdr:y>
    </cdr:from>
    <cdr:to>
      <cdr:x>0.58402</cdr:x>
      <cdr:y>0.69475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336780" y="1412884"/>
          <a:ext cx="333344" cy="350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0.20754</cdr:x>
      <cdr:y>0.07096</cdr:y>
    </cdr:from>
    <cdr:to>
      <cdr:x>0.24943</cdr:x>
      <cdr:y>0.19248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8888" y="194796"/>
          <a:ext cx="191521" cy="333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0.25607</cdr:x>
      <cdr:y>0.06916</cdr:y>
    </cdr:from>
    <cdr:to>
      <cdr:x>0.29771</cdr:x>
      <cdr:y>0.19044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70737" y="189854"/>
          <a:ext cx="190378" cy="332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0.30231</cdr:x>
      <cdr:y>0.16896</cdr:y>
    </cdr:from>
    <cdr:to>
      <cdr:x>0.34396</cdr:x>
      <cdr:y>0.29048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82146" y="463821"/>
          <a:ext cx="190424" cy="333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0.35325</cdr:x>
      <cdr:y>0.35145</cdr:y>
    </cdr:from>
    <cdr:to>
      <cdr:x>0.39465</cdr:x>
      <cdr:y>0.47297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15059" y="964778"/>
          <a:ext cx="189281" cy="333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c</a:t>
          </a:r>
        </a:p>
      </cdr:txBody>
    </cdr:sp>
  </cdr:relSizeAnchor>
  <cdr:relSizeAnchor xmlns:cdr="http://schemas.openxmlformats.org/drawingml/2006/chartDrawing">
    <cdr:from>
      <cdr:x>0.47114</cdr:x>
      <cdr:y>0.05875</cdr:y>
    </cdr:from>
    <cdr:to>
      <cdr:x>0.51279</cdr:x>
      <cdr:y>0.18003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154067" y="161279"/>
          <a:ext cx="190424" cy="332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0.51991</cdr:x>
      <cdr:y>0.04834</cdr:y>
    </cdr:from>
    <cdr:to>
      <cdr:x>0.56131</cdr:x>
      <cdr:y>0.16962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77029" y="132704"/>
          <a:ext cx="189280" cy="332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0.56821</cdr:x>
      <cdr:y>0.06291</cdr:y>
    </cdr:from>
    <cdr:to>
      <cdr:x>0.6101</cdr:x>
      <cdr:y>0.18443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597856" y="172699"/>
          <a:ext cx="191521" cy="333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0.6132</cdr:x>
      <cdr:y>0.09863</cdr:y>
    </cdr:from>
    <cdr:to>
      <cdr:x>0.65485</cdr:x>
      <cdr:y>0.21991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803566" y="270753"/>
          <a:ext cx="190423" cy="332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0.7351</cdr:x>
      <cdr:y>0.06647</cdr:y>
    </cdr:from>
    <cdr:to>
      <cdr:x>0.7765</cdr:x>
      <cdr:y>0.18847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360862" y="182471"/>
          <a:ext cx="189281" cy="33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0.78434</cdr:x>
      <cdr:y>0.1508</cdr:y>
    </cdr:from>
    <cdr:to>
      <cdr:x>0.82574</cdr:x>
      <cdr:y>0.2728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585987" y="413967"/>
          <a:ext cx="189281" cy="33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0.83233</cdr:x>
      <cdr:y>0.10161</cdr:y>
    </cdr:from>
    <cdr:to>
      <cdr:x>0.87373</cdr:x>
      <cdr:y>0.22361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805398" y="278934"/>
          <a:ext cx="189280" cy="33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0.8827</cdr:x>
      <cdr:y>0.09833</cdr:y>
    </cdr:from>
    <cdr:to>
      <cdr:x>0.9241</cdr:x>
      <cdr:y>0.22033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035704" y="269930"/>
          <a:ext cx="189281" cy="33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0.20754</cdr:x>
      <cdr:y>0.06747</cdr:y>
    </cdr:from>
    <cdr:to>
      <cdr:x>0.24943</cdr:x>
      <cdr:y>0.18923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8888" y="185096"/>
          <a:ext cx="191521" cy="334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0.2519</cdr:x>
      <cdr:y>0.08651</cdr:y>
    </cdr:from>
    <cdr:to>
      <cdr:x>0.29354</cdr:x>
      <cdr:y>0.20803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72633" y="230716"/>
          <a:ext cx="190500" cy="328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0.30001</cdr:x>
      <cdr:y>0.27955</cdr:y>
    </cdr:from>
    <cdr:to>
      <cdr:x>0.34166</cdr:x>
      <cdr:y>0.40131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71630" y="766855"/>
          <a:ext cx="190424" cy="334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0.35316</cdr:x>
      <cdr:y>0.36473</cdr:y>
    </cdr:from>
    <cdr:to>
      <cdr:x>0.39479</cdr:x>
      <cdr:y>0.48625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14632" y="1000540"/>
          <a:ext cx="190333" cy="333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0.47531</cdr:x>
      <cdr:y>0.29621</cdr:y>
    </cdr:from>
    <cdr:to>
      <cdr:x>0.51696</cdr:x>
      <cdr:y>0.41797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173117" y="812572"/>
          <a:ext cx="190424" cy="334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0.51114</cdr:x>
      <cdr:y>0.41937</cdr:y>
    </cdr:from>
    <cdr:to>
      <cdr:x>0.55254</cdr:x>
      <cdr:y>0.54089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36947" y="1150407"/>
          <a:ext cx="189281" cy="333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ab</a:t>
          </a:r>
        </a:p>
      </cdr:txBody>
    </cdr:sp>
  </cdr:relSizeAnchor>
  <cdr:relSizeAnchor xmlns:cdr="http://schemas.openxmlformats.org/drawingml/2006/chartDrawing">
    <cdr:from>
      <cdr:x>0.56802</cdr:x>
      <cdr:y>0.31126</cdr:y>
    </cdr:from>
    <cdr:to>
      <cdr:x>0.60942</cdr:x>
      <cdr:y>0.43326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596972" y="853836"/>
          <a:ext cx="189281" cy="334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0.61445</cdr:x>
      <cdr:y>0.43394</cdr:y>
    </cdr:from>
    <cdr:to>
      <cdr:x>0.65609</cdr:x>
      <cdr:y>0.55569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809265" y="1190387"/>
          <a:ext cx="190378" cy="333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0.73989</cdr:x>
      <cdr:y>0.07028</cdr:y>
    </cdr:from>
    <cdr:to>
      <cdr:x>0.78129</cdr:x>
      <cdr:y>0.19228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382792" y="192792"/>
          <a:ext cx="189281" cy="33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0.78403</cdr:x>
      <cdr:y>0.06728</cdr:y>
    </cdr:from>
    <cdr:to>
      <cdr:x>0.82543</cdr:x>
      <cdr:y>0.18928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584570" y="184550"/>
          <a:ext cx="189281" cy="334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0.83024</cdr:x>
      <cdr:y>0.06682</cdr:y>
    </cdr:from>
    <cdr:to>
      <cdr:x>0.87164</cdr:x>
      <cdr:y>0.18882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795873" y="183295"/>
          <a:ext cx="189280" cy="33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0.87645</cdr:x>
      <cdr:y>0.06682</cdr:y>
    </cdr:from>
    <cdr:to>
      <cdr:x>0.91785</cdr:x>
      <cdr:y>0.18882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007129" y="183295"/>
          <a:ext cx="189281" cy="33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0.71081</cdr:x>
      <cdr:y>0.13254</cdr:y>
    </cdr:from>
    <cdr:to>
      <cdr:x>0.83013</cdr:x>
      <cdr:y>0.29429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71088" y="418240"/>
          <a:ext cx="532316" cy="51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a</a:t>
          </a:r>
        </a:p>
      </cdr:txBody>
    </cdr:sp>
  </cdr:relSizeAnchor>
  <cdr:relSizeAnchor xmlns:cdr="http://schemas.openxmlformats.org/drawingml/2006/chartDrawing">
    <cdr:from>
      <cdr:x>0.71543</cdr:x>
      <cdr:y>0.2454</cdr:y>
    </cdr:from>
    <cdr:to>
      <cdr:x>0.83476</cdr:x>
      <cdr:y>0.40715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91730" y="774381"/>
          <a:ext cx="532360" cy="51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a</a:t>
          </a:r>
        </a:p>
      </cdr:txBody>
    </cdr:sp>
  </cdr:relSizeAnchor>
  <cdr:relSizeAnchor xmlns:cdr="http://schemas.openxmlformats.org/drawingml/2006/chartDrawing">
    <cdr:from>
      <cdr:x>0.71543</cdr:x>
      <cdr:y>0.36631</cdr:y>
    </cdr:from>
    <cdr:to>
      <cdr:x>0.83476</cdr:x>
      <cdr:y>0.52806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91729" y="1155928"/>
          <a:ext cx="532361" cy="51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ab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0.5202</cdr:x>
      <cdr:y>0.48189</cdr:y>
    </cdr:from>
    <cdr:to>
      <cdr:x>0.63953</cdr:x>
      <cdr:y>0.64364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86214" y="27241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0.18758</cdr:x>
      <cdr:y>0.46802</cdr:y>
    </cdr:from>
    <cdr:to>
      <cdr:x>0.30691</cdr:x>
      <cdr:y>0.62977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74093" y="1247310"/>
          <a:ext cx="556065" cy="431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ab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0.20143</cdr:x>
      <cdr:y>0.39168</cdr:y>
    </cdr:from>
    <cdr:to>
      <cdr:x>0.32076</cdr:x>
      <cdr:y>0.55343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38640" y="1043843"/>
          <a:ext cx="556065" cy="431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ab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0.20143</cdr:x>
      <cdr:y>0.56398</cdr:y>
    </cdr:from>
    <cdr:to>
      <cdr:x>0.32076</cdr:x>
      <cdr:y>0.72573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938640" y="1503048"/>
          <a:ext cx="556065" cy="431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b</a:t>
          </a:r>
          <a:endParaRPr lang="en-US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0.85442</cdr:x>
      <cdr:y>0.15579</cdr:y>
    </cdr:from>
    <cdr:to>
      <cdr:x>0.96144</cdr:x>
      <cdr:y>0.31001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64717" y="422003"/>
          <a:ext cx="433972" cy="417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a</a:t>
          </a:r>
        </a:p>
      </cdr:txBody>
    </cdr:sp>
  </cdr:relSizeAnchor>
  <cdr:relSizeAnchor xmlns:cdr="http://schemas.openxmlformats.org/drawingml/2006/chartDrawing">
    <cdr:from>
      <cdr:x>0.85442</cdr:x>
      <cdr:y>0.29966</cdr:y>
    </cdr:from>
    <cdr:to>
      <cdr:x>0.96144</cdr:x>
      <cdr:y>0.45388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64717" y="811711"/>
          <a:ext cx="433972" cy="417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ab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0.85442</cdr:x>
      <cdr:y>0.42289</cdr:y>
    </cdr:from>
    <cdr:to>
      <cdr:x>0.96144</cdr:x>
      <cdr:y>0.57711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64717" y="1145517"/>
          <a:ext cx="433972" cy="417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</cdr:x>
      <cdr:y>0.10587</cdr:y>
    </cdr:from>
    <cdr:to>
      <cdr:x>0.60702</cdr:x>
      <cdr:y>0.26008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27527" y="286771"/>
          <a:ext cx="433972" cy="417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ab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0.13824</cdr:x>
      <cdr:y>0.37189</cdr:y>
    </cdr:from>
    <cdr:to>
      <cdr:x>0.24526</cdr:x>
      <cdr:y>0.5261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81101" y="22050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ab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0.13814</cdr:x>
      <cdr:y>0.29665</cdr:y>
    </cdr:from>
    <cdr:to>
      <cdr:x>0.24516</cdr:x>
      <cdr:y>0.45086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60166" y="803566"/>
          <a:ext cx="433972" cy="417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ab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0.14381</cdr:x>
      <cdr:y>0.48916</cdr:y>
    </cdr:from>
    <cdr:to>
      <cdr:x>0.25084</cdr:x>
      <cdr:y>0.64337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228726" y="29003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b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2874" tIns="46436" rIns="92874" bIns="464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2874" tIns="46436" rIns="92874" bIns="46436" rtlCol="0"/>
          <a:lstStyle>
            <a:lvl1pPr algn="r">
              <a:defRPr sz="1200"/>
            </a:lvl1pPr>
          </a:lstStyle>
          <a:p>
            <a:fld id="{84D54E82-65D6-420E-B1F3-23E388E514B4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2874" tIns="46436" rIns="92874" bIns="464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2874" tIns="46436" rIns="92874" bIns="46436" rtlCol="0" anchor="b"/>
          <a:lstStyle>
            <a:lvl1pPr algn="r">
              <a:defRPr sz="1200"/>
            </a:lvl1pPr>
          </a:lstStyle>
          <a:p>
            <a:fld id="{40D347E8-E6AA-436D-B1F6-D6827ADAA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4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2874" tIns="46436" rIns="92874" bIns="464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2874" tIns="46436" rIns="92874" bIns="46436" rtlCol="0"/>
          <a:lstStyle>
            <a:lvl1pPr algn="r">
              <a:defRPr sz="1200"/>
            </a:lvl1pPr>
          </a:lstStyle>
          <a:p>
            <a:fld id="{25ABAF32-6242-4D0C-ACCE-0B141E9B18C8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4" tIns="46436" rIns="92874" bIns="464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2874" tIns="46436" rIns="92874" bIns="4643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2874" tIns="46436" rIns="92874" bIns="464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2874" tIns="46436" rIns="92874" bIns="46436" rtlCol="0" anchor="b"/>
          <a:lstStyle>
            <a:lvl1pPr algn="r">
              <a:defRPr sz="1200"/>
            </a:lvl1pPr>
          </a:lstStyle>
          <a:p>
            <a:fld id="{9C34F349-10E5-4228-9BAB-85AAF687C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0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A90FB-E03C-4C22-991C-EFC0ACD5B863}" type="slidenum">
              <a:rPr lang="en-US"/>
              <a:pPr/>
              <a:t>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0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007FE-8E92-490B-814F-30DEC9A8005A}" type="slidenum">
              <a:rPr lang="en-US"/>
              <a:pPr/>
              <a:t>16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3km range in altitude</a:t>
            </a:r>
          </a:p>
        </p:txBody>
      </p:sp>
    </p:spTree>
    <p:extLst>
      <p:ext uri="{BB962C8B-B14F-4D97-AF65-F5344CB8AC3E}">
        <p14:creationId xmlns:p14="http://schemas.microsoft.com/office/powerpoint/2010/main" val="2659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3ED0E-83F5-4A63-84D5-0C41F2BCC10D}" type="slidenum">
              <a:rPr lang="en-US"/>
              <a:pPr/>
              <a:t>17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1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4F349-10E5-4228-9BAB-85AAF687CD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58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007FE-8E92-490B-814F-30DEC9A8005A}" type="slidenum">
              <a:rPr lang="en-US"/>
              <a:pPr/>
              <a:t>19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3km range in altitude</a:t>
            </a:r>
          </a:p>
        </p:txBody>
      </p:sp>
    </p:spTree>
    <p:extLst>
      <p:ext uri="{BB962C8B-B14F-4D97-AF65-F5344CB8AC3E}">
        <p14:creationId xmlns:p14="http://schemas.microsoft.com/office/powerpoint/2010/main" val="65261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77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0485" indent="-284802" defTabSz="9287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9207" indent="-227841" defTabSz="92877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4890" indent="-227841" defTabSz="92877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0573" indent="-227841" defTabSz="92877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6258" indent="-227841" defTabSz="928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1941" indent="-227841" defTabSz="928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7624" indent="-227841" defTabSz="928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3307" indent="-227841" defTabSz="928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83D46E-6654-4ABB-99C5-E233AB6F4FA9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2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D2D6B0F-CDCA-4997-BDF7-3A9FA60E0E13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9F56A9-8598-4409-9CB9-BAD4EB8191AF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25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B0F-CDCA-4997-BDF7-3A9FA60E0E13}" type="datetimeFigureOut">
              <a:rPr lang="en-US" smtClean="0">
                <a:solidFill>
                  <a:srgbClr val="1F497D"/>
                </a:solidFill>
              </a:rPr>
              <a:pPr/>
              <a:t>12/26/2017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6A9-8598-4409-9CB9-BAD4EB819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3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D2D6B0F-CDCA-4997-BDF7-3A9FA60E0E13}" type="datetimeFigureOut">
              <a:rPr lang="en-US" smtClean="0">
                <a:solidFill>
                  <a:srgbClr val="1F497D"/>
                </a:solidFill>
              </a:rPr>
              <a:pPr/>
              <a:t>12/26/2017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D9F56A9-8598-4409-9CB9-BAD4EB819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52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4F6EF9-5F34-4A2D-B3A4-E65BED59A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B0F-CDCA-4997-BDF7-3A9FA60E0E13}" type="datetimeFigureOut">
              <a:rPr lang="en-US" smtClean="0">
                <a:solidFill>
                  <a:srgbClr val="1F497D"/>
                </a:solidFill>
              </a:rPr>
              <a:pPr/>
              <a:t>12/26/2017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9F56A9-8598-4409-9CB9-BAD4EB819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154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B0F-CDCA-4997-BDF7-3A9FA60E0E13}" type="datetimeFigureOut">
              <a:rPr lang="en-US" smtClean="0">
                <a:solidFill>
                  <a:srgbClr val="1F497D"/>
                </a:solidFill>
              </a:rPr>
              <a:pPr/>
              <a:t>12/26/2017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D9F56A9-8598-4409-9CB9-BAD4EB819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03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2D6B0F-CDCA-4997-BDF7-3A9FA60E0E13}" type="datetimeFigureOut">
              <a:rPr lang="en-US" smtClean="0">
                <a:solidFill>
                  <a:srgbClr val="1F497D"/>
                </a:solidFill>
              </a:rPr>
              <a:pPr/>
              <a:t>12/26/2017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D9F56A9-8598-4409-9CB9-BAD4EB819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7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2D6B0F-CDCA-4997-BDF7-3A9FA60E0E13}" type="datetimeFigureOut">
              <a:rPr lang="en-US" smtClean="0">
                <a:solidFill>
                  <a:srgbClr val="1F497D"/>
                </a:solidFill>
              </a:rPr>
              <a:pPr/>
              <a:t>12/26/2017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D9F56A9-8598-4409-9CB9-BAD4EB819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79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B0F-CDCA-4997-BDF7-3A9FA60E0E13}" type="datetimeFigureOut">
              <a:rPr lang="en-US" smtClean="0">
                <a:solidFill>
                  <a:srgbClr val="1F497D"/>
                </a:solidFill>
              </a:rPr>
              <a:pPr/>
              <a:t>12/26/2017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9F56A9-8598-4409-9CB9-BAD4EB819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1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B0F-CDCA-4997-BDF7-3A9FA60E0E13}" type="datetimeFigureOut">
              <a:rPr lang="en-US" smtClean="0">
                <a:solidFill>
                  <a:srgbClr val="1F497D"/>
                </a:solidFill>
              </a:rPr>
              <a:pPr/>
              <a:t>12/26/2017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9F56A9-8598-4409-9CB9-BAD4EB8191A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0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B0F-CDCA-4997-BDF7-3A9FA60E0E13}" type="datetimeFigureOut">
              <a:rPr lang="en-US" smtClean="0">
                <a:solidFill>
                  <a:srgbClr val="1F497D"/>
                </a:solidFill>
              </a:rPr>
              <a:pPr/>
              <a:t>12/26/2017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9F56A9-8598-4409-9CB9-BAD4EB819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961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D2D6B0F-CDCA-4997-BDF7-3A9FA60E0E13}" type="datetimeFigureOut">
              <a:rPr lang="en-US" smtClean="0">
                <a:solidFill>
                  <a:srgbClr val="1F497D"/>
                </a:solidFill>
              </a:rPr>
              <a:pPr/>
              <a:t>12/26/2017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D9F56A9-8598-4409-9CB9-BAD4EB819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21207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2D6B0F-CDCA-4997-BDF7-3A9FA60E0E13}" type="datetimeFigureOut">
              <a:rPr lang="en-US" smtClean="0">
                <a:solidFill>
                  <a:srgbClr val="1F497D"/>
                </a:solidFill>
              </a:rPr>
              <a:pPr/>
              <a:t>12/26/2017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9F56A9-8598-4409-9CB9-BAD4EB819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7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-609600"/>
            <a:ext cx="9372600" cy="23812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ADAPTACION DE CULTIVOS FRENTE LA TORMENTA Y CAMBIO CLIMATICO</a:t>
            </a:r>
            <a:endParaRPr lang="en-US" b="1" cap="none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528732"/>
            <a:ext cx="9220200" cy="1752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Dr. Kristin </a:t>
            </a:r>
            <a:r>
              <a:rPr lang="en-US" sz="2000" dirty="0" smtClean="0">
                <a:solidFill>
                  <a:schemeClr val="tx1"/>
                </a:solidFill>
              </a:rPr>
              <a:t>L. Mercer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Associate Professor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Horticultura</a:t>
            </a:r>
            <a:r>
              <a:rPr lang="en-US" sz="2000" dirty="0" smtClean="0">
                <a:solidFill>
                  <a:schemeClr val="tx1"/>
                </a:solidFill>
              </a:rPr>
              <a:t> y </a:t>
            </a:r>
            <a:r>
              <a:rPr lang="en-US" sz="2000" dirty="0" err="1" smtClean="0">
                <a:solidFill>
                  <a:schemeClr val="tx1"/>
                </a:solidFill>
              </a:rPr>
              <a:t>Ciencia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Cultivos</a:t>
            </a:r>
            <a:r>
              <a:rPr lang="en-US" sz="2000" dirty="0" smtClean="0">
                <a:solidFill>
                  <a:schemeClr val="tx1"/>
                </a:solidFill>
              </a:rPr>
              <a:t>, Universidad del Estado de Ohio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04076"/>
            <a:ext cx="5385881" cy="403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7004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Variantes</a:t>
            </a:r>
            <a:r>
              <a:rPr lang="en-US" sz="2400" dirty="0" smtClean="0"/>
              <a:t> </a:t>
            </a:r>
            <a:r>
              <a:rPr lang="en-US" sz="2400" dirty="0" err="1" smtClean="0"/>
              <a:t>geneticas</a:t>
            </a:r>
            <a:r>
              <a:rPr lang="en-US" sz="2400" dirty="0" smtClean="0"/>
              <a:t> </a:t>
            </a:r>
            <a:r>
              <a:rPr lang="en-US" sz="2400" dirty="0" smtClean="0"/>
              <a:t>que </a:t>
            </a:r>
            <a:r>
              <a:rPr lang="en-US" sz="2400" dirty="0" err="1" smtClean="0"/>
              <a:t>confieren</a:t>
            </a:r>
            <a:r>
              <a:rPr lang="en-US" sz="2400" dirty="0" smtClean="0"/>
              <a:t> </a:t>
            </a:r>
            <a:r>
              <a:rPr lang="en-US" sz="2400" dirty="0" smtClean="0"/>
              <a:t>mas </a:t>
            </a:r>
            <a:r>
              <a:rPr lang="en-US" sz="2400" dirty="0" err="1" smtClean="0"/>
              <a:t>adecuacion</a:t>
            </a:r>
            <a:endParaRPr lang="en-US" sz="2400" dirty="0" smtClean="0"/>
          </a:p>
          <a:p>
            <a:pPr lvl="1"/>
            <a:r>
              <a:rPr lang="en-US" sz="2100" dirty="0" err="1" smtClean="0"/>
              <a:t>Cambio</a:t>
            </a:r>
            <a:r>
              <a:rPr lang="en-US" sz="2100" dirty="0" smtClean="0"/>
              <a:t> </a:t>
            </a:r>
            <a:r>
              <a:rPr lang="en-US" sz="2100" dirty="0" err="1" smtClean="0"/>
              <a:t>genetica</a:t>
            </a:r>
            <a:r>
              <a:rPr lang="en-US" sz="2100" dirty="0" smtClean="0"/>
              <a:t> con </a:t>
            </a:r>
            <a:r>
              <a:rPr lang="en-US" sz="2100" dirty="0" err="1" smtClean="0"/>
              <a:t>tiempo</a:t>
            </a:r>
            <a:r>
              <a:rPr lang="en-US" sz="2100" dirty="0" smtClean="0"/>
              <a:t> </a:t>
            </a:r>
            <a:r>
              <a:rPr lang="en-US" sz="2100" dirty="0" err="1" smtClean="0"/>
              <a:t>hacia</a:t>
            </a:r>
            <a:r>
              <a:rPr lang="en-US" sz="2100" dirty="0" smtClean="0"/>
              <a:t> </a:t>
            </a:r>
            <a:r>
              <a:rPr lang="en-US" sz="2100" dirty="0" err="1" smtClean="0"/>
              <a:t>esas</a:t>
            </a:r>
            <a:r>
              <a:rPr lang="en-US" sz="2100" dirty="0" smtClean="0"/>
              <a:t> </a:t>
            </a:r>
            <a:r>
              <a:rPr lang="en-US" sz="2100" dirty="0" err="1" smtClean="0"/>
              <a:t>variantes</a:t>
            </a:r>
            <a:endParaRPr lang="en-US" sz="21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Evolucion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tiempo</a:t>
            </a:r>
            <a:r>
              <a:rPr lang="en-US" sz="2400" dirty="0"/>
              <a:t> de </a:t>
            </a:r>
            <a:r>
              <a:rPr lang="en-US" sz="2400" dirty="0" err="1"/>
              <a:t>floracion</a:t>
            </a:r>
            <a:r>
              <a:rPr lang="en-US" sz="2400" dirty="0"/>
              <a:t> mas </a:t>
            </a:r>
            <a:r>
              <a:rPr lang="en-US" sz="2400" dirty="0" err="1"/>
              <a:t>temprano</a:t>
            </a:r>
            <a:r>
              <a:rPr lang="en-US" sz="2400" dirty="0"/>
              <a:t> </a:t>
            </a:r>
            <a:r>
              <a:rPr lang="en-US" sz="2400" dirty="0" err="1"/>
              <a:t>frente</a:t>
            </a:r>
            <a:r>
              <a:rPr lang="en-US" sz="2400" dirty="0"/>
              <a:t> </a:t>
            </a:r>
            <a:r>
              <a:rPr lang="en-US" sz="2400" dirty="0" err="1"/>
              <a:t>sequia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077686" y="5715000"/>
            <a:ext cx="6969211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7782474" y="4725995"/>
            <a:ext cx="235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</a:rPr>
              <a:t>Vigouroux </a:t>
            </a:r>
            <a:r>
              <a:rPr lang="en-US" dirty="0">
                <a:solidFill>
                  <a:prstClr val="black"/>
                </a:solidFill>
              </a:rPr>
              <a:t>et al. </a:t>
            </a:r>
            <a:r>
              <a:rPr lang="en-US" dirty="0" smtClean="0">
                <a:solidFill>
                  <a:prstClr val="black"/>
                </a:solidFill>
              </a:rPr>
              <a:t>2011)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1" t="58121" r="16644"/>
          <a:stretch/>
        </p:blipFill>
        <p:spPr bwMode="auto">
          <a:xfrm>
            <a:off x="1371600" y="3370240"/>
            <a:ext cx="6096000" cy="290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730" y="6175443"/>
            <a:ext cx="81534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Tan </a:t>
            </a:r>
            <a:r>
              <a:rPr lang="en-US" sz="2400" dirty="0" err="1" smtClean="0"/>
              <a:t>rapido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el </a:t>
            </a:r>
            <a:r>
              <a:rPr lang="en-US" sz="2400" dirty="0" err="1" smtClean="0"/>
              <a:t>cambio</a:t>
            </a:r>
            <a:r>
              <a:rPr lang="en-US" sz="2400" dirty="0" smtClean="0"/>
              <a:t> </a:t>
            </a:r>
            <a:r>
              <a:rPr lang="en-US" sz="2400" dirty="0" err="1" smtClean="0"/>
              <a:t>climatico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19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55" y="-304800"/>
            <a:ext cx="8686800" cy="6515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4926" y="5701183"/>
            <a:ext cx="910907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1F497D"/>
              </a:buClr>
              <a:buSzPct val="70000"/>
              <a:buFont typeface="Wingdings" pitchFamily="2" charset="2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Areas con </a:t>
            </a:r>
            <a:r>
              <a:rPr lang="en-US" sz="2400" dirty="0" err="1" smtClean="0">
                <a:solidFill>
                  <a:prstClr val="black"/>
                </a:solidFill>
              </a:rPr>
              <a:t>alta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diversidad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genetica</a:t>
            </a:r>
            <a:r>
              <a:rPr lang="en-US" sz="2400" dirty="0" smtClean="0">
                <a:solidFill>
                  <a:prstClr val="black"/>
                </a:solidFill>
              </a:rPr>
              <a:t> de </a:t>
            </a:r>
            <a:r>
              <a:rPr lang="en-US" sz="2400" dirty="0" err="1" smtClean="0">
                <a:solidFill>
                  <a:prstClr val="black"/>
                </a:solidFill>
              </a:rPr>
              <a:t>criollos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sembrado</a:t>
            </a:r>
            <a:r>
              <a:rPr lang="en-US" sz="2400" dirty="0" smtClean="0">
                <a:solidFill>
                  <a:prstClr val="black"/>
                </a:solidFill>
              </a:rPr>
              <a:t> por </a:t>
            </a:r>
            <a:r>
              <a:rPr lang="en-US" sz="2400" dirty="0" err="1" smtClean="0">
                <a:solidFill>
                  <a:prstClr val="black"/>
                </a:solidFill>
              </a:rPr>
              <a:t>campesinos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algn="ctr">
              <a:spcBef>
                <a:spcPct val="20000"/>
              </a:spcBef>
              <a:buClr>
                <a:srgbClr val="1F497D"/>
              </a:buClr>
              <a:buSzPct val="70000"/>
            </a:pPr>
            <a:r>
              <a:rPr lang="en-US" sz="2400" dirty="0" err="1">
                <a:solidFill>
                  <a:prstClr val="black"/>
                </a:solidFill>
              </a:rPr>
              <a:t>Respuesta</a:t>
            </a:r>
            <a:r>
              <a:rPr lang="en-US" sz="2400" dirty="0">
                <a:solidFill>
                  <a:prstClr val="black"/>
                </a:solidFill>
              </a:rPr>
              <a:t> de </a:t>
            </a:r>
            <a:r>
              <a:rPr lang="en-US" sz="2400" dirty="0" err="1">
                <a:solidFill>
                  <a:prstClr val="black"/>
                </a:solidFill>
              </a:rPr>
              <a:t>agrobiodiversidad</a:t>
            </a:r>
            <a:r>
              <a:rPr lang="en-US" sz="2400" dirty="0">
                <a:solidFill>
                  <a:prstClr val="black"/>
                </a:solidFill>
              </a:rPr>
              <a:t> a </a:t>
            </a:r>
            <a:r>
              <a:rPr lang="en-US" sz="2400" dirty="0" err="1">
                <a:solidFill>
                  <a:prstClr val="black"/>
                </a:solidFill>
              </a:rPr>
              <a:t>cambio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climatico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 algn="ctr">
              <a:spcBef>
                <a:spcPct val="20000"/>
              </a:spcBef>
              <a:buClr>
                <a:srgbClr val="1F497D"/>
              </a:buClr>
              <a:buSzPct val="70000"/>
              <a:buFont typeface="Wingdings" pitchFamily="2" charset="2"/>
              <a:buNone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 rot="16200000">
            <a:off x="7416006" y="3445669"/>
            <a:ext cx="292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http://www.science.siu.edu/plant-biology/</a:t>
            </a:r>
          </a:p>
          <a:p>
            <a:pPr algn="ctr"/>
            <a:r>
              <a:rPr lang="en-US" sz="1200">
                <a:solidFill>
                  <a:prstClr val="black"/>
                </a:solidFill>
              </a:rPr>
              <a:t>PLB117/JPEGs%20CD/1172.JPG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9949373">
            <a:off x="1543765" y="1608649"/>
            <a:ext cx="247650" cy="1436688"/>
          </a:xfrm>
          <a:prstGeom prst="rtTriangle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85800" y="1279525"/>
            <a:ext cx="104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Sunflower</a:t>
            </a: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1066800" y="1600200"/>
            <a:ext cx="228600" cy="228600"/>
          </a:xfrm>
          <a:prstGeom prst="sun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9949373" flipH="1">
            <a:off x="2098934" y="1613986"/>
            <a:ext cx="261896" cy="1200729"/>
          </a:xfrm>
          <a:prstGeom prst="rtTriangle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1143000"/>
            <a:ext cx="91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Wild rice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10610" y="103835"/>
            <a:ext cx="457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Centros</a:t>
            </a:r>
            <a:r>
              <a:rPr lang="en-US" sz="4000" dirty="0" smtClean="0">
                <a:solidFill>
                  <a:schemeClr val="tx1"/>
                </a:solidFill>
              </a:rPr>
              <a:t> de Origen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Importancia</a:t>
            </a:r>
            <a:r>
              <a:rPr lang="en-US" dirty="0" smtClean="0"/>
              <a:t> de </a:t>
            </a:r>
            <a:r>
              <a:rPr lang="en-US" dirty="0" err="1" smtClean="0"/>
              <a:t>agrobiodiversidad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5257800" cy="302777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Significativo</a:t>
            </a:r>
            <a:r>
              <a:rPr lang="en-US" dirty="0" smtClean="0"/>
              <a:t> cultural</a:t>
            </a:r>
            <a:endParaRPr lang="en-US" dirty="0"/>
          </a:p>
          <a:p>
            <a:r>
              <a:rPr lang="en-US" dirty="0" err="1" smtClean="0"/>
              <a:t>Caracteristicas</a:t>
            </a:r>
            <a:r>
              <a:rPr lang="en-US" dirty="0" smtClean="0"/>
              <a:t> y </a:t>
            </a:r>
            <a:r>
              <a:rPr lang="en-US" dirty="0" err="1" smtClean="0"/>
              <a:t>usos</a:t>
            </a:r>
            <a:r>
              <a:rPr lang="en-US" dirty="0" smtClean="0"/>
              <a:t> </a:t>
            </a:r>
            <a:r>
              <a:rPr lang="en-US" dirty="0" err="1" smtClean="0"/>
              <a:t>unicos</a:t>
            </a:r>
            <a:endParaRPr lang="en-US" dirty="0"/>
          </a:p>
          <a:p>
            <a:r>
              <a:rPr lang="en-US" dirty="0" err="1" smtClean="0"/>
              <a:t>Produccion</a:t>
            </a:r>
            <a:r>
              <a:rPr lang="en-US" dirty="0" smtClean="0"/>
              <a:t> major que </a:t>
            </a:r>
            <a:r>
              <a:rPr lang="en-US" dirty="0" err="1" smtClean="0"/>
              <a:t>mejorados</a:t>
            </a:r>
            <a:endParaRPr lang="en-US" dirty="0" smtClean="0"/>
          </a:p>
          <a:p>
            <a:r>
              <a:rPr lang="en-US" dirty="0" err="1" smtClean="0"/>
              <a:t>Tolerancia</a:t>
            </a:r>
            <a:r>
              <a:rPr lang="en-US" dirty="0" smtClean="0"/>
              <a:t> a </a:t>
            </a:r>
            <a:r>
              <a:rPr lang="en-US" dirty="0" err="1" smtClean="0"/>
              <a:t>estreses</a:t>
            </a:r>
            <a:endParaRPr lang="en-US" dirty="0" smtClean="0"/>
          </a:p>
          <a:p>
            <a:r>
              <a:rPr lang="en-US" dirty="0" err="1" smtClean="0"/>
              <a:t>Recursos</a:t>
            </a:r>
            <a:r>
              <a:rPr lang="en-US" dirty="0" smtClean="0"/>
              <a:t> por </a:t>
            </a:r>
            <a:r>
              <a:rPr lang="en-US" dirty="0" err="1" smtClean="0"/>
              <a:t>mejoramiento</a:t>
            </a:r>
            <a:endParaRPr lang="en-US" dirty="0" smtClean="0"/>
          </a:p>
          <a:p>
            <a:r>
              <a:rPr lang="en-US" dirty="0" err="1"/>
              <a:t>C</a:t>
            </a:r>
            <a:r>
              <a:rPr lang="en-US" dirty="0" err="1" smtClean="0"/>
              <a:t>apacidad</a:t>
            </a:r>
            <a:r>
              <a:rPr lang="en-US" dirty="0" smtClean="0"/>
              <a:t> a </a:t>
            </a:r>
            <a:r>
              <a:rPr lang="en-US" dirty="0" err="1" smtClean="0"/>
              <a:t>evolucionar</a:t>
            </a:r>
            <a:r>
              <a:rPr lang="en-US" dirty="0" smtClean="0"/>
              <a:t> </a:t>
            </a:r>
            <a:r>
              <a:rPr lang="en-US" dirty="0" err="1" smtClean="0"/>
              <a:t>frente</a:t>
            </a:r>
            <a:r>
              <a:rPr lang="en-US" dirty="0" smtClean="0"/>
              <a:t> </a:t>
            </a:r>
            <a:r>
              <a:rPr lang="en-US" dirty="0" err="1" smtClean="0"/>
              <a:t>condiciones</a:t>
            </a:r>
            <a:r>
              <a:rPr lang="en-US" dirty="0" smtClean="0"/>
              <a:t> </a:t>
            </a:r>
            <a:r>
              <a:rPr lang="en-US" dirty="0" err="1" smtClean="0"/>
              <a:t>nuevas</a:t>
            </a:r>
            <a:endParaRPr lang="en-US" dirty="0"/>
          </a:p>
          <a:p>
            <a:pPr lvl="1"/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climatico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17342"/>
            <a:ext cx="2819400" cy="210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9547" r="6735"/>
          <a:stretch>
            <a:fillRect/>
          </a:stretch>
        </p:blipFill>
        <p:spPr bwMode="auto">
          <a:xfrm>
            <a:off x="5782505" y="1524000"/>
            <a:ext cx="336149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3630" y="6672590"/>
            <a:ext cx="14093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Photo: David Spooner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7875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Criollos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evolucionando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828800"/>
            <a:ext cx="87630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Evolucion</a:t>
            </a:r>
            <a:r>
              <a:rPr lang="en-US" dirty="0" smtClean="0"/>
              <a:t> natural y </a:t>
            </a:r>
            <a:r>
              <a:rPr lang="en-US" dirty="0" err="1" smtClean="0"/>
              <a:t>mediado</a:t>
            </a:r>
            <a:r>
              <a:rPr lang="en-US" dirty="0" smtClean="0"/>
              <a:t> por </a:t>
            </a:r>
            <a:r>
              <a:rPr lang="en-US" dirty="0" err="1" smtClean="0"/>
              <a:t>humanos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787650"/>
              </p:ext>
            </p:extLst>
          </p:nvPr>
        </p:nvGraphicFramePr>
        <p:xfrm>
          <a:off x="228600" y="2655651"/>
          <a:ext cx="86868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697152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Proceso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evolutivo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Natural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Mediado</a:t>
                      </a:r>
                      <a:r>
                        <a:rPr lang="en-US" sz="2400" baseline="0" dirty="0" smtClean="0"/>
                        <a:t> por </a:t>
                      </a:r>
                      <a:r>
                        <a:rPr lang="en-US" sz="2400" baseline="0" dirty="0" err="1" smtClean="0"/>
                        <a:t>h</a:t>
                      </a:r>
                      <a:r>
                        <a:rPr lang="en-US" sz="2400" dirty="0" err="1" smtClean="0"/>
                        <a:t>umanos</a:t>
                      </a:r>
                      <a:endParaRPr lang="en-US" sz="2400" dirty="0"/>
                    </a:p>
                  </a:txBody>
                  <a:tcPr/>
                </a:tc>
              </a:tr>
              <a:tr h="697152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Flujo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genico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Hibridizacion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movimiento</a:t>
                      </a:r>
                      <a:r>
                        <a:rPr lang="en-US" sz="2400" dirty="0" smtClean="0"/>
                        <a:t> de </a:t>
                      </a:r>
                      <a:r>
                        <a:rPr lang="en-US" sz="2400" dirty="0" err="1" smtClean="0"/>
                        <a:t>semilla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Redes</a:t>
                      </a:r>
                      <a:r>
                        <a:rPr lang="en-US" sz="2400" dirty="0" smtClean="0"/>
                        <a:t> de </a:t>
                      </a:r>
                      <a:r>
                        <a:rPr lang="en-US" sz="2400" dirty="0" err="1" smtClean="0"/>
                        <a:t>semilla</a:t>
                      </a:r>
                      <a:endParaRPr lang="en-US" sz="2400" dirty="0"/>
                    </a:p>
                  </a:txBody>
                  <a:tcPr/>
                </a:tc>
              </a:tr>
              <a:tr h="1006998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Seleccion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Por el </a:t>
                      </a:r>
                      <a:r>
                        <a:rPr lang="en-US" sz="2400" dirty="0" err="1" smtClean="0"/>
                        <a:t>ambiente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Por </a:t>
                      </a:r>
                      <a:r>
                        <a:rPr lang="en-US" sz="2400" baseline="0" dirty="0" err="1" smtClean="0"/>
                        <a:t>campesino</a:t>
                      </a:r>
                      <a:r>
                        <a:rPr lang="en-US" sz="2400" baseline="0" dirty="0" smtClean="0"/>
                        <a:t> – por </a:t>
                      </a:r>
                      <a:r>
                        <a:rPr lang="en-US" sz="2400" baseline="0" dirty="0" err="1" smtClean="0"/>
                        <a:t>caracteristicas</a:t>
                      </a:r>
                      <a:r>
                        <a:rPr lang="en-US" sz="2400" baseline="0" dirty="0" smtClean="0"/>
                        <a:t> y por </a:t>
                      </a:r>
                      <a:r>
                        <a:rPr lang="en-US" sz="2400" baseline="0" dirty="0" err="1" smtClean="0"/>
                        <a:t>manejo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5638800"/>
            <a:ext cx="85344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en-US" sz="600" dirty="0" smtClean="0"/>
          </a:p>
          <a:p>
            <a:pPr lvl="1" algn="ctr"/>
            <a:r>
              <a:rPr lang="en-US" sz="2800" dirty="0" smtClean="0"/>
              <a:t>Produce </a:t>
            </a:r>
            <a:r>
              <a:rPr lang="en-US" sz="2800" dirty="0" err="1" smtClean="0"/>
              <a:t>criollos</a:t>
            </a:r>
            <a:r>
              <a:rPr lang="en-US" sz="2800" dirty="0" smtClean="0"/>
              <a:t> de </a:t>
            </a:r>
            <a:r>
              <a:rPr lang="en-US" sz="2800" dirty="0" err="1" smtClean="0"/>
              <a:t>maiz</a:t>
            </a:r>
            <a:r>
              <a:rPr lang="en-US" sz="2800" dirty="0" smtClean="0"/>
              <a:t> </a:t>
            </a:r>
            <a:r>
              <a:rPr lang="en-US" sz="2800" dirty="0" err="1" smtClean="0"/>
              <a:t>bastante</a:t>
            </a:r>
            <a:r>
              <a:rPr lang="en-US" sz="2800" dirty="0" smtClean="0"/>
              <a:t> </a:t>
            </a:r>
            <a:r>
              <a:rPr lang="en-US" sz="2800" dirty="0" err="1" smtClean="0"/>
              <a:t>adaptados</a:t>
            </a:r>
            <a:r>
              <a:rPr lang="en-US" sz="2800" dirty="0" smtClean="0"/>
              <a:t> </a:t>
            </a:r>
          </a:p>
          <a:p>
            <a:pPr lvl="1" algn="ctr"/>
            <a:r>
              <a:rPr lang="en-US" sz="2800" dirty="0" smtClean="0"/>
              <a:t>a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localidad</a:t>
            </a:r>
            <a:r>
              <a:rPr lang="en-US" sz="2800" dirty="0" smtClean="0"/>
              <a:t>: con </a:t>
            </a:r>
            <a:r>
              <a:rPr lang="en-US" sz="2800" dirty="0" err="1" smtClean="0"/>
              <a:t>adaptacion</a:t>
            </a:r>
            <a:r>
              <a:rPr lang="en-US" sz="2800" dirty="0" smtClean="0"/>
              <a:t> local</a:t>
            </a:r>
          </a:p>
        </p:txBody>
      </p:sp>
    </p:spTree>
    <p:extLst>
      <p:ext uri="{BB962C8B-B14F-4D97-AF65-F5344CB8AC3E}">
        <p14:creationId xmlns:p14="http://schemas.microsoft.com/office/powerpoint/2010/main" val="5606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Producto</a:t>
            </a:r>
            <a:r>
              <a:rPr lang="en-US" dirty="0" smtClean="0"/>
              <a:t> de </a:t>
            </a:r>
            <a:r>
              <a:rPr lang="en-US" dirty="0" err="1" smtClean="0"/>
              <a:t>seleccion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486400"/>
            <a:ext cx="8534399" cy="1371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Elevaciones</a:t>
            </a:r>
            <a:r>
              <a:rPr lang="en-US" sz="2400" dirty="0" smtClean="0"/>
              <a:t> y latitudes </a:t>
            </a:r>
            <a:r>
              <a:rPr lang="en-US" sz="2400" dirty="0" err="1" smtClean="0"/>
              <a:t>altas</a:t>
            </a:r>
            <a:r>
              <a:rPr lang="en-US" sz="2400" dirty="0" smtClean="0"/>
              <a:t> </a:t>
            </a:r>
            <a:r>
              <a:rPr lang="en-US" sz="2400" dirty="0" err="1" smtClean="0"/>
              <a:t>comparten</a:t>
            </a:r>
            <a:r>
              <a:rPr lang="en-US" sz="2400" dirty="0" smtClean="0"/>
              <a:t> </a:t>
            </a:r>
            <a:r>
              <a:rPr lang="en-US" sz="2400" dirty="0" err="1" smtClean="0"/>
              <a:t>variantes</a:t>
            </a:r>
            <a:r>
              <a:rPr lang="en-US" sz="2400" dirty="0" smtClean="0"/>
              <a:t> </a:t>
            </a:r>
            <a:r>
              <a:rPr lang="en-US" sz="2400" dirty="0" err="1" smtClean="0"/>
              <a:t>geneticas</a:t>
            </a:r>
            <a:endParaRPr lang="en-US" sz="2400" dirty="0" smtClean="0"/>
          </a:p>
          <a:p>
            <a:r>
              <a:rPr lang="en-US" sz="2400" dirty="0" err="1" smtClean="0"/>
              <a:t>Indicaciones</a:t>
            </a:r>
            <a:r>
              <a:rPr lang="en-US" sz="2400" dirty="0" smtClean="0"/>
              <a:t> de </a:t>
            </a:r>
            <a:r>
              <a:rPr lang="en-US" sz="2400" dirty="0" err="1" smtClean="0"/>
              <a:t>adaptacion</a:t>
            </a:r>
            <a:r>
              <a:rPr lang="en-US" sz="2400" dirty="0" smtClean="0"/>
              <a:t> local </a:t>
            </a:r>
          </a:p>
          <a:p>
            <a:pPr lvl="1"/>
            <a:r>
              <a:rPr lang="en-US" sz="2100" dirty="0" err="1"/>
              <a:t>A</a:t>
            </a:r>
            <a:r>
              <a:rPr lang="en-US" sz="2100" dirty="0" err="1" smtClean="0"/>
              <a:t>daptacion</a:t>
            </a:r>
            <a:r>
              <a:rPr lang="en-US" sz="2100" dirty="0" smtClean="0"/>
              <a:t> a </a:t>
            </a:r>
            <a:r>
              <a:rPr lang="en-US" sz="2100" dirty="0" err="1" smtClean="0"/>
              <a:t>condiciones</a:t>
            </a:r>
            <a:r>
              <a:rPr lang="en-US" sz="2100" dirty="0" smtClean="0"/>
              <a:t> que </a:t>
            </a:r>
            <a:r>
              <a:rPr lang="en-US" sz="2100" dirty="0" err="1" smtClean="0"/>
              <a:t>cambian</a:t>
            </a:r>
            <a:r>
              <a:rPr lang="en-US" sz="2100" dirty="0" smtClean="0"/>
              <a:t> </a:t>
            </a:r>
            <a:r>
              <a:rPr lang="en-US" sz="2100" dirty="0" err="1" smtClean="0"/>
              <a:t>en</a:t>
            </a:r>
            <a:r>
              <a:rPr lang="en-US" sz="2100" dirty="0" smtClean="0"/>
              <a:t> el </a:t>
            </a:r>
            <a:r>
              <a:rPr lang="en-US" sz="2100" dirty="0" err="1" smtClean="0"/>
              <a:t>paisaje</a:t>
            </a:r>
            <a:endParaRPr lang="en-US" sz="2100" dirty="0" smtClean="0"/>
          </a:p>
          <a:p>
            <a:endParaRPr lang="en-US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1"/>
            <a:ext cx="5715000" cy="374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6828958" y="4399179"/>
            <a:ext cx="1467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Ducroq</a:t>
            </a:r>
            <a:r>
              <a:rPr lang="en-US" sz="1200" dirty="0" smtClean="0"/>
              <a:t> et al., 2008)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1131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96" y="181116"/>
            <a:ext cx="8588803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Adaptacion</a:t>
            </a:r>
            <a:r>
              <a:rPr lang="en-US" dirty="0" smtClean="0"/>
              <a:t> y </a:t>
            </a:r>
            <a:r>
              <a:rPr lang="en-US" dirty="0" err="1" smtClean="0"/>
              <a:t>respuesta</a:t>
            </a:r>
            <a:r>
              <a:rPr lang="en-US" dirty="0" smtClean="0"/>
              <a:t> a </a:t>
            </a:r>
            <a:r>
              <a:rPr lang="en-US" dirty="0" err="1" smtClean="0"/>
              <a:t>variacion</a:t>
            </a:r>
            <a:r>
              <a:rPr lang="en-US" dirty="0" smtClean="0"/>
              <a:t> </a:t>
            </a:r>
            <a:r>
              <a:rPr lang="en-US" dirty="0" err="1" smtClean="0"/>
              <a:t>ambiental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criollos</a:t>
            </a:r>
            <a:r>
              <a:rPr lang="en-US" dirty="0" smtClean="0"/>
              <a:t> de </a:t>
            </a:r>
            <a:r>
              <a:rPr lang="en-US" dirty="0" err="1" smtClean="0"/>
              <a:t>maiz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Chiapas</a:t>
            </a:r>
            <a:endParaRPr lang="en-US" dirty="0"/>
          </a:p>
        </p:txBody>
      </p:sp>
      <p:pic>
        <p:nvPicPr>
          <p:cNvPr id="4" name="Content Placeholder 3" descr="Maices mexic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1589"/>
            <a:ext cx="5417629" cy="35285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50333" y="1524000"/>
            <a:ext cx="8610600" cy="1907090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Cuales</a:t>
            </a:r>
            <a:r>
              <a:rPr lang="en-US" sz="2200" dirty="0" smtClean="0"/>
              <a:t> son </a:t>
            </a:r>
            <a:r>
              <a:rPr lang="en-US" sz="2200" dirty="0" err="1" smtClean="0"/>
              <a:t>los</a:t>
            </a:r>
            <a:r>
              <a:rPr lang="en-US" sz="2200" dirty="0" smtClean="0"/>
              <a:t> </a:t>
            </a:r>
            <a:r>
              <a:rPr lang="en-US" sz="2200" dirty="0" err="1" smtClean="0"/>
              <a:t>patrones</a:t>
            </a:r>
            <a:r>
              <a:rPr lang="en-US" sz="2200" dirty="0" smtClean="0"/>
              <a:t> de </a:t>
            </a:r>
            <a:r>
              <a:rPr lang="en-US" sz="2200" dirty="0" err="1" smtClean="0"/>
              <a:t>adaptacion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</a:t>
            </a:r>
            <a:r>
              <a:rPr lang="en-US" sz="2200" dirty="0" err="1" smtClean="0"/>
              <a:t>criollos</a:t>
            </a:r>
            <a:r>
              <a:rPr lang="en-US" sz="2200" dirty="0" smtClean="0"/>
              <a:t>?</a:t>
            </a:r>
          </a:p>
          <a:p>
            <a:r>
              <a:rPr lang="en-US" sz="2200" dirty="0" smtClean="0"/>
              <a:t>Como </a:t>
            </a:r>
            <a:r>
              <a:rPr lang="en-US" sz="2200" dirty="0" err="1" smtClean="0"/>
              <a:t>responden</a:t>
            </a:r>
            <a:r>
              <a:rPr lang="en-US" sz="2200" dirty="0" smtClean="0"/>
              <a:t> a </a:t>
            </a:r>
            <a:r>
              <a:rPr lang="en-US" sz="2200" dirty="0" err="1" smtClean="0"/>
              <a:t>calentamiento</a:t>
            </a:r>
            <a:r>
              <a:rPr lang="en-US" sz="2200" dirty="0"/>
              <a:t>?</a:t>
            </a:r>
            <a:endParaRPr lang="en-US" sz="2200" dirty="0" smtClean="0"/>
          </a:p>
          <a:p>
            <a:r>
              <a:rPr lang="en-US" sz="2200" dirty="0" smtClean="0"/>
              <a:t>Hay </a:t>
            </a:r>
            <a:r>
              <a:rPr lang="en-US" sz="2200" dirty="0" err="1" smtClean="0"/>
              <a:t>diversidad</a:t>
            </a:r>
            <a:r>
              <a:rPr lang="en-US" sz="2200" dirty="0" smtClean="0"/>
              <a:t> que </a:t>
            </a:r>
            <a:r>
              <a:rPr lang="en-US" sz="2200" dirty="0" err="1" smtClean="0"/>
              <a:t>pueden</a:t>
            </a:r>
            <a:r>
              <a:rPr lang="en-US" sz="2200" dirty="0" smtClean="0"/>
              <a:t> </a:t>
            </a:r>
            <a:r>
              <a:rPr lang="en-US" sz="2200" dirty="0" err="1" smtClean="0"/>
              <a:t>ofrecer</a:t>
            </a:r>
            <a:r>
              <a:rPr lang="en-US" sz="2200" dirty="0" smtClean="0"/>
              <a:t> mas </a:t>
            </a:r>
            <a:r>
              <a:rPr lang="en-US" sz="2200" dirty="0" err="1" smtClean="0"/>
              <a:t>capacidad</a:t>
            </a:r>
            <a:r>
              <a:rPr lang="en-US" sz="2200" dirty="0" smtClean="0"/>
              <a:t> a </a:t>
            </a:r>
            <a:r>
              <a:rPr lang="en-US" sz="2200" dirty="0" err="1" smtClean="0"/>
              <a:t>adaptarse</a:t>
            </a:r>
            <a:r>
              <a:rPr lang="en-US" sz="2200" dirty="0" smtClean="0"/>
              <a:t>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3277" y="3505200"/>
            <a:ext cx="402552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924800" y="6699102"/>
            <a:ext cx="1298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(R. Hijmans, 2009)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760137" y="5497725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By 2050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996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Mexico y Chiapas final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" y="5686356"/>
            <a:ext cx="2798020" cy="11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324600" cy="842262"/>
          </a:xfrm>
        </p:spPr>
        <p:txBody>
          <a:bodyPr>
            <a:normAutofit fontScale="90000"/>
          </a:bodyPr>
          <a:lstStyle/>
          <a:p>
            <a:r>
              <a:rPr lang="en-US" sz="4300" dirty="0">
                <a:solidFill>
                  <a:schemeClr val="tx1"/>
                </a:solidFill>
              </a:rPr>
              <a:t>Chiapas </a:t>
            </a:r>
            <a:r>
              <a:rPr lang="en-US" sz="4300" dirty="0" err="1" smtClean="0">
                <a:solidFill>
                  <a:schemeClr val="tx1"/>
                </a:solidFill>
              </a:rPr>
              <a:t>es</a:t>
            </a:r>
            <a:r>
              <a:rPr lang="en-US" sz="4300" dirty="0" smtClean="0">
                <a:solidFill>
                  <a:schemeClr val="tx1"/>
                </a:solidFill>
              </a:rPr>
              <a:t> un </a:t>
            </a:r>
            <a:r>
              <a:rPr lang="en-US" sz="4300" dirty="0" err="1" smtClean="0">
                <a:solidFill>
                  <a:schemeClr val="tx1"/>
                </a:solidFill>
              </a:rPr>
              <a:t>lugar</a:t>
            </a:r>
            <a:r>
              <a:rPr lang="en-US" sz="4300" dirty="0" smtClean="0">
                <a:solidFill>
                  <a:schemeClr val="tx1"/>
                </a:solidFill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</a:rPr>
              <a:t>optimo</a:t>
            </a:r>
            <a:r>
              <a:rPr lang="en-US" sz="4300" dirty="0" smtClean="0">
                <a:solidFill>
                  <a:schemeClr val="tx1"/>
                </a:solidFill>
              </a:rPr>
              <a:t> para </a:t>
            </a:r>
            <a:r>
              <a:rPr lang="en-US" sz="4300" dirty="0" err="1" smtClean="0">
                <a:solidFill>
                  <a:schemeClr val="tx1"/>
                </a:solidFill>
              </a:rPr>
              <a:t>este</a:t>
            </a:r>
            <a:r>
              <a:rPr lang="en-US" sz="4300" dirty="0" smtClean="0">
                <a:solidFill>
                  <a:schemeClr val="tx1"/>
                </a:solidFill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</a:rPr>
              <a:t>tipo</a:t>
            </a:r>
            <a:r>
              <a:rPr lang="en-US" sz="4300" dirty="0" smtClean="0">
                <a:solidFill>
                  <a:schemeClr val="tx1"/>
                </a:solidFill>
              </a:rPr>
              <a:t> de </a:t>
            </a:r>
            <a:r>
              <a:rPr lang="en-US" sz="4300" dirty="0" err="1" smtClean="0">
                <a:solidFill>
                  <a:schemeClr val="tx1"/>
                </a:solidFill>
              </a:rPr>
              <a:t>investigacion</a:t>
            </a:r>
            <a:endParaRPr lang="en-US" sz="4300" dirty="0">
              <a:solidFill>
                <a:schemeClr val="tx1"/>
              </a:solidFill>
            </a:endParaRPr>
          </a:p>
        </p:txBody>
      </p:sp>
      <p:pic>
        <p:nvPicPr>
          <p:cNvPr id="8195" name="Picture 3" descr="Topograph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64" y="1896676"/>
            <a:ext cx="4199182" cy="348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06248" y="4870775"/>
            <a:ext cx="3826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MX" sz="2800">
                <a:cs typeface="Arial" charset="0"/>
              </a:rPr>
              <a:t>N</a:t>
            </a:r>
          </a:p>
        </p:txBody>
      </p:sp>
      <p:pic>
        <p:nvPicPr>
          <p:cNvPr id="8197" name="Picture 5" descr="Leyend altit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45196"/>
            <a:ext cx="1617718" cy="170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320524" y="4820557"/>
            <a:ext cx="130508" cy="518206"/>
          </a:xfrm>
          <a:prstGeom prst="upArrow">
            <a:avLst>
              <a:gd name="adj1" fmla="val 50000"/>
              <a:gd name="adj2" fmla="val 99725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1953936" y="3134732"/>
            <a:ext cx="64537" cy="6566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61224" y="2885431"/>
            <a:ext cx="1054545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s-MX" sz="1400" b="1" dirty="0">
                <a:cs typeface="Arial" charset="0"/>
              </a:rPr>
              <a:t>San Cristóbal</a:t>
            </a:r>
          </a:p>
        </p:txBody>
      </p:sp>
      <p:pic>
        <p:nvPicPr>
          <p:cNvPr id="10" name="Picture 6" descr="Temperatura 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65514"/>
            <a:ext cx="4114800" cy="34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Leyend maximum tempera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51603"/>
            <a:ext cx="894908" cy="21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16000" r="16000"/>
          <a:stretch/>
        </p:blipFill>
        <p:spPr>
          <a:xfrm>
            <a:off x="7973736" y="-76200"/>
            <a:ext cx="1170264" cy="1720976"/>
          </a:xfrm>
          <a:prstGeom prst="rect">
            <a:avLst/>
          </a:prstGeom>
        </p:spPr>
      </p:pic>
      <p:pic>
        <p:nvPicPr>
          <p:cNvPr id="13" name="Picture 2" descr="C:\Users\mercer.97\Pictures\HCS Mercer Lab\Brian Pace edi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36" y="1600200"/>
            <a:ext cx="1170264" cy="15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ercer.97\Pictures\HCS Mercer Lab\Matthew crop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336" y="-63044"/>
            <a:ext cx="914400" cy="137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4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7950" y="4241171"/>
            <a:ext cx="9036050" cy="969496"/>
          </a:xfrm>
          <a:prstGeom prst="rect">
            <a:avLst/>
          </a:prstGeom>
          <a:solidFill>
            <a:srgbClr val="3333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MX" sz="2400" dirty="0">
                <a:solidFill>
                  <a:schemeClr val="bg1"/>
                </a:solidFill>
                <a:cs typeface="Arial" charset="0"/>
              </a:rPr>
              <a:t>       </a:t>
            </a:r>
            <a:r>
              <a:rPr lang="es-MX" sz="2200" dirty="0" err="1" smtClean="0">
                <a:solidFill>
                  <a:schemeClr val="bg1"/>
                </a:solidFill>
                <a:cs typeface="Arial" charset="0"/>
              </a:rPr>
              <a:t>Oloton</a:t>
            </a:r>
            <a:r>
              <a:rPr lang="es-MX" sz="2200" dirty="0" smtClean="0">
                <a:solidFill>
                  <a:schemeClr val="bg1"/>
                </a:solidFill>
                <a:cs typeface="Arial" charset="0"/>
              </a:rPr>
              <a:t>                              Comiteco                          Tuxpeño</a:t>
            </a:r>
            <a:endParaRPr lang="es-MX" sz="2200" dirty="0">
              <a:solidFill>
                <a:schemeClr val="bg1"/>
              </a:solidFill>
              <a:cs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MX" sz="2200" dirty="0">
                <a:solidFill>
                  <a:schemeClr val="bg1"/>
                </a:solidFill>
                <a:cs typeface="Arial" charset="0"/>
              </a:rPr>
              <a:t>        </a:t>
            </a:r>
            <a:r>
              <a:rPr lang="es-MX" sz="2200" dirty="0" err="1" smtClean="0">
                <a:solidFill>
                  <a:schemeClr val="bg1"/>
                </a:solidFill>
                <a:cs typeface="Arial" charset="0"/>
              </a:rPr>
              <a:t>Areas</a:t>
            </a:r>
            <a:r>
              <a:rPr lang="es-MX" sz="2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s-MX" sz="2200" dirty="0" err="1" smtClean="0">
                <a:solidFill>
                  <a:schemeClr val="bg1"/>
                </a:solidFill>
                <a:cs typeface="Arial" charset="0"/>
              </a:rPr>
              <a:t>frias</a:t>
            </a:r>
            <a:r>
              <a:rPr lang="es-MX" sz="2200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es-MX" sz="2200" dirty="0" smtClean="0">
                <a:solidFill>
                  <a:schemeClr val="bg1"/>
                </a:solidFill>
                <a:cs typeface="Arial" charset="0"/>
              </a:rPr>
              <a:t>	</a:t>
            </a:r>
            <a:r>
              <a:rPr lang="es-MX" sz="2200" dirty="0" err="1" smtClean="0">
                <a:solidFill>
                  <a:schemeClr val="bg1"/>
                </a:solidFill>
                <a:cs typeface="Arial" charset="0"/>
              </a:rPr>
              <a:t>Areas</a:t>
            </a:r>
            <a:r>
              <a:rPr lang="es-MX" sz="2200" dirty="0" smtClean="0">
                <a:solidFill>
                  <a:schemeClr val="bg1"/>
                </a:solidFill>
                <a:cs typeface="Arial" charset="0"/>
              </a:rPr>
              <a:t> moderadas</a:t>
            </a:r>
            <a:r>
              <a:rPr lang="es-MX" sz="2200" dirty="0">
                <a:solidFill>
                  <a:schemeClr val="bg1"/>
                </a:solidFill>
                <a:cs typeface="Arial" charset="0"/>
              </a:rPr>
              <a:t>	 </a:t>
            </a:r>
            <a:r>
              <a:rPr lang="es-MX" sz="2200" dirty="0" smtClean="0">
                <a:solidFill>
                  <a:schemeClr val="bg1"/>
                </a:solidFill>
                <a:cs typeface="Arial" charset="0"/>
              </a:rPr>
              <a:t>   </a:t>
            </a:r>
            <a:r>
              <a:rPr lang="es-MX" sz="2200" dirty="0" err="1" smtClean="0">
                <a:solidFill>
                  <a:schemeClr val="bg1"/>
                </a:solidFill>
                <a:cs typeface="Arial" charset="0"/>
              </a:rPr>
              <a:t>Areas</a:t>
            </a:r>
            <a:r>
              <a:rPr lang="es-MX" sz="2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s-MX" sz="2200" dirty="0" err="1" smtClean="0">
                <a:solidFill>
                  <a:schemeClr val="bg1"/>
                </a:solidFill>
                <a:cs typeface="Arial" charset="0"/>
              </a:rPr>
              <a:t>calidas</a:t>
            </a:r>
            <a:r>
              <a:rPr lang="es-MX" sz="2200" dirty="0">
                <a:solidFill>
                  <a:schemeClr val="bg1"/>
                </a:solidFill>
                <a:cs typeface="Arial" charset="0"/>
              </a:rPr>
              <a:t>	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662" y="338104"/>
            <a:ext cx="8640763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 smtClean="0"/>
              <a:t>Un </a:t>
            </a:r>
            <a:r>
              <a:rPr lang="en-US" sz="4400" dirty="0" err="1" smtClean="0"/>
              <a:t>centro</a:t>
            </a:r>
            <a:r>
              <a:rPr lang="en-US" sz="4400" dirty="0" smtClean="0"/>
              <a:t> de </a:t>
            </a:r>
            <a:r>
              <a:rPr lang="en-US" sz="4400" dirty="0" err="1" smtClean="0"/>
              <a:t>diversidad</a:t>
            </a:r>
            <a:endParaRPr lang="en-US" sz="4400" dirty="0" smtClean="0"/>
          </a:p>
          <a:p>
            <a:pPr algn="ctr"/>
            <a:r>
              <a:rPr lang="en-US" sz="4400" dirty="0" err="1" smtClean="0"/>
              <a:t>Tres</a:t>
            </a:r>
            <a:r>
              <a:rPr lang="en-US" sz="4400" dirty="0" smtClean="0"/>
              <a:t> </a:t>
            </a:r>
            <a:r>
              <a:rPr lang="en-US" sz="4400" dirty="0" err="1" smtClean="0"/>
              <a:t>tipos</a:t>
            </a:r>
            <a:r>
              <a:rPr lang="en-US" sz="4400" dirty="0" smtClean="0"/>
              <a:t> mas </a:t>
            </a:r>
            <a:r>
              <a:rPr lang="en-US" sz="4400" dirty="0" err="1" smtClean="0"/>
              <a:t>comunes</a:t>
            </a:r>
            <a:endParaRPr lang="en-US" sz="4400" dirty="0"/>
          </a:p>
        </p:txBody>
      </p:sp>
      <p:pic>
        <p:nvPicPr>
          <p:cNvPr id="10244" name="Picture 4" descr="Oloton 2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97038"/>
            <a:ext cx="3240088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omiteco 2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697038"/>
            <a:ext cx="32416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Tuxpeño 20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697038"/>
            <a:ext cx="32035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Leyenda para tuxpeño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3136900"/>
            <a:ext cx="949325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Leyenda para oloton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136900"/>
            <a:ext cx="960438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Leyenda para comiteco y olotillo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08338"/>
            <a:ext cx="9810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Comiteco amarillo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2800"/>
            <a:ext cx="5048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Olot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97263"/>
            <a:ext cx="4445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Tuxpeñ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568700"/>
            <a:ext cx="490537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333551" y="6457890"/>
            <a:ext cx="28104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cs typeface="Arial" charset="0"/>
              </a:rPr>
              <a:t>(Perales and Brush, 2007)</a:t>
            </a:r>
            <a:endParaRPr lang="en-US" sz="2000" dirty="0">
              <a:cs typeface="Arial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23850" y="5334000"/>
            <a:ext cx="84963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MX" sz="2800" dirty="0" smtClean="0"/>
              <a:t>Patrones fuertes de elevación y geografía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6679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437930"/>
              </p:ext>
            </p:extLst>
          </p:nvPr>
        </p:nvGraphicFramePr>
        <p:xfrm>
          <a:off x="685800" y="3124200"/>
          <a:ext cx="6449244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989534" y="2895600"/>
            <a:ext cx="1066" cy="3200400"/>
          </a:xfrm>
          <a:prstGeom prst="straightConnector1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38000"/>
                    <a:lumOff val="62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00000">
                  <a:schemeClr val="tx2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53620" y="1757235"/>
            <a:ext cx="29126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Temperaturas</a:t>
            </a:r>
            <a:r>
              <a:rPr lang="en-US" sz="2000" dirty="0" smtClean="0"/>
              <a:t> mas </a:t>
            </a:r>
            <a:r>
              <a:rPr lang="en-US" sz="2000" dirty="0" err="1" smtClean="0"/>
              <a:t>bajas</a:t>
            </a:r>
            <a:endParaRPr lang="en-US" sz="2000" dirty="0" smtClean="0"/>
          </a:p>
          <a:p>
            <a:pPr algn="ctr"/>
            <a:r>
              <a:rPr lang="en-US" sz="2000" dirty="0" err="1" smtClean="0"/>
              <a:t>Cambio</a:t>
            </a:r>
            <a:r>
              <a:rPr lang="en-US" sz="2000" dirty="0" smtClean="0"/>
              <a:t> de </a:t>
            </a:r>
            <a:r>
              <a:rPr lang="en-US" sz="2000" dirty="0" err="1" smtClean="0"/>
              <a:t>precipitacion</a:t>
            </a:r>
            <a:endParaRPr lang="en-US" sz="2000" dirty="0" smtClean="0"/>
          </a:p>
          <a:p>
            <a:pPr algn="ctr"/>
            <a:r>
              <a:rPr lang="en-US" sz="2000" dirty="0" smtClean="0"/>
              <a:t>Sin </a:t>
            </a:r>
            <a:r>
              <a:rPr lang="en-US" sz="2000" dirty="0" err="1" smtClean="0"/>
              <a:t>cambio</a:t>
            </a:r>
            <a:r>
              <a:rPr lang="en-US" sz="2000" dirty="0" smtClean="0"/>
              <a:t> de </a:t>
            </a:r>
            <a:r>
              <a:rPr lang="en-US" sz="2000" dirty="0" err="1" smtClean="0"/>
              <a:t>fotoperiodo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32199" y="4033614"/>
            <a:ext cx="1689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Elevacion</a:t>
            </a:r>
            <a:endParaRPr lang="en-US" sz="3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Los </a:t>
            </a:r>
            <a:r>
              <a:rPr lang="en-US" sz="3600" dirty="0" err="1" smtClean="0"/>
              <a:t>gradientes</a:t>
            </a:r>
            <a:r>
              <a:rPr lang="en-US" sz="3600" dirty="0" smtClean="0"/>
              <a:t> </a:t>
            </a:r>
            <a:r>
              <a:rPr lang="en-US" sz="3600" dirty="0" err="1" smtClean="0"/>
              <a:t>ambientales</a:t>
            </a:r>
            <a:r>
              <a:rPr lang="en-US" sz="3600" dirty="0" smtClean="0"/>
              <a:t> </a:t>
            </a:r>
            <a:r>
              <a:rPr lang="en-US" sz="3600" dirty="0" err="1" smtClean="0"/>
              <a:t>imitan</a:t>
            </a:r>
            <a:r>
              <a:rPr lang="en-US" sz="3600" dirty="0" smtClean="0"/>
              <a:t> </a:t>
            </a:r>
            <a:r>
              <a:rPr lang="en-US" sz="3600" dirty="0" err="1" smtClean="0"/>
              <a:t>cambio</a:t>
            </a:r>
            <a:r>
              <a:rPr lang="en-US" sz="3600" dirty="0" smtClean="0"/>
              <a:t> </a:t>
            </a:r>
            <a:r>
              <a:rPr lang="en-US" sz="3600" dirty="0" err="1" smtClean="0"/>
              <a:t>climatico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3999" y="1524399"/>
            <a:ext cx="37338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Experimentos</a:t>
            </a:r>
            <a:r>
              <a:rPr lang="en-US" sz="2200" dirty="0"/>
              <a:t> de </a:t>
            </a:r>
            <a:r>
              <a:rPr lang="en-US" sz="2200" dirty="0" err="1"/>
              <a:t>transplanta</a:t>
            </a:r>
            <a:r>
              <a:rPr lang="en-US" sz="2200" dirty="0"/>
              <a:t> </a:t>
            </a:r>
            <a:r>
              <a:rPr lang="en-US" sz="2200" dirty="0" err="1"/>
              <a:t>reciproca</a:t>
            </a: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L</a:t>
            </a:r>
            <a:r>
              <a:rPr lang="en-US" sz="2200" dirty="0" smtClean="0"/>
              <a:t>os </a:t>
            </a:r>
            <a:r>
              <a:rPr lang="en-US" sz="2200" dirty="0"/>
              <a:t>locales </a:t>
            </a:r>
            <a:r>
              <a:rPr lang="en-US" sz="2200" dirty="0" err="1"/>
              <a:t>produzcan</a:t>
            </a:r>
            <a:r>
              <a:rPr lang="en-US" sz="2200" dirty="0"/>
              <a:t> </a:t>
            </a:r>
            <a:r>
              <a:rPr lang="en-US" sz="2200" dirty="0" smtClean="0"/>
              <a:t>mas?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/>
              <a:t>Calentamiento</a:t>
            </a:r>
            <a:r>
              <a:rPr lang="en-US" sz="2200" dirty="0" smtClean="0"/>
              <a:t> con </a:t>
            </a:r>
            <a:r>
              <a:rPr lang="en-US" sz="2200" dirty="0" err="1" smtClean="0"/>
              <a:t>cambio</a:t>
            </a:r>
            <a:r>
              <a:rPr lang="en-US" sz="2200" dirty="0" smtClean="0"/>
              <a:t> </a:t>
            </a:r>
            <a:r>
              <a:rPr lang="en-US" sz="2200" dirty="0" err="1" smtClean="0"/>
              <a:t>climatico</a:t>
            </a:r>
            <a:r>
              <a:rPr lang="en-US" sz="2200" dirty="0" smtClean="0"/>
              <a:t> </a:t>
            </a:r>
            <a:r>
              <a:rPr lang="en-US" sz="2200" dirty="0" err="1" smtClean="0"/>
              <a:t>es</a:t>
            </a:r>
            <a:r>
              <a:rPr lang="en-US" sz="2200" dirty="0" smtClean="0"/>
              <a:t> </a:t>
            </a:r>
            <a:r>
              <a:rPr lang="en-US" sz="2200" dirty="0" err="1" smtClean="0"/>
              <a:t>como</a:t>
            </a:r>
            <a:r>
              <a:rPr lang="en-US" sz="2200" dirty="0" smtClean="0"/>
              <a:t> </a:t>
            </a:r>
            <a:r>
              <a:rPr lang="en-US" sz="2200" dirty="0" err="1" smtClean="0"/>
              <a:t>bajando</a:t>
            </a:r>
            <a:r>
              <a:rPr lang="en-US" sz="2200" dirty="0" smtClean="0"/>
              <a:t> de </a:t>
            </a:r>
            <a:r>
              <a:rPr lang="en-US" sz="2200" dirty="0" err="1" smtClean="0"/>
              <a:t>elevacion</a:t>
            </a: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 smtClean="0"/>
              <a:t>Espacio</a:t>
            </a:r>
            <a:r>
              <a:rPr lang="en-US" sz="2200" dirty="0" smtClean="0"/>
              <a:t> </a:t>
            </a:r>
            <a:r>
              <a:rPr lang="en-US" sz="2200" dirty="0"/>
              <a:t>por </a:t>
            </a:r>
            <a:r>
              <a:rPr lang="en-US" sz="2200" dirty="0" err="1" smtClean="0"/>
              <a:t>tiempo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582351" y="3657600"/>
            <a:ext cx="65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Fria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55951" y="4677369"/>
            <a:ext cx="1508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Moderada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02911" y="5697139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Calida</a:t>
            </a:r>
            <a:endParaRPr lang="en-US" sz="2400" dirty="0"/>
          </a:p>
        </p:txBody>
      </p:sp>
      <p:sp>
        <p:nvSpPr>
          <p:cNvPr id="13" name="Curved Left Arrow 12"/>
          <p:cNvSpPr/>
          <p:nvPr/>
        </p:nvSpPr>
        <p:spPr>
          <a:xfrm>
            <a:off x="4664890" y="3810000"/>
            <a:ext cx="592910" cy="1219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4783473" y="3810000"/>
            <a:ext cx="592910" cy="23241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10800000">
            <a:off x="2667001" y="3810000"/>
            <a:ext cx="577849" cy="2209800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10800000">
            <a:off x="2667000" y="4797488"/>
            <a:ext cx="577849" cy="1222312"/>
          </a:xfrm>
          <a:prstGeom prst="curvedLeftArrow">
            <a:avLst>
              <a:gd name="adj1" fmla="val 25000"/>
              <a:gd name="adj2" fmla="val 50000"/>
              <a:gd name="adj3" fmla="val 2123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10800000">
            <a:off x="2667000" y="3581400"/>
            <a:ext cx="577849" cy="1222312"/>
          </a:xfrm>
          <a:prstGeom prst="curvedLeftArrow">
            <a:avLst>
              <a:gd name="adj1" fmla="val 25000"/>
              <a:gd name="adj2" fmla="val 50000"/>
              <a:gd name="adj3" fmla="val 2123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4664890" y="5044550"/>
            <a:ext cx="577849" cy="1318176"/>
          </a:xfrm>
          <a:prstGeom prst="curvedLeftArrow">
            <a:avLst>
              <a:gd name="adj1" fmla="val 25000"/>
              <a:gd name="adj2" fmla="val 50000"/>
              <a:gd name="adj3" fmla="val 2123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 animBg="1"/>
      <p:bldP spid="14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Mexico y Chiapas final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3097212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300" dirty="0" err="1" smtClean="0">
                <a:solidFill>
                  <a:schemeClr val="tx1"/>
                </a:solidFill>
              </a:rPr>
              <a:t>Colectas</a:t>
            </a:r>
            <a:r>
              <a:rPr lang="en-US" sz="4300" dirty="0" smtClean="0">
                <a:solidFill>
                  <a:schemeClr val="tx1"/>
                </a:solidFill>
              </a:rPr>
              <a:t> and </a:t>
            </a:r>
            <a:r>
              <a:rPr lang="en-US" sz="4300" dirty="0" err="1" smtClean="0">
                <a:solidFill>
                  <a:schemeClr val="tx1"/>
                </a:solidFill>
              </a:rPr>
              <a:t>jardines</a:t>
            </a:r>
            <a:r>
              <a:rPr lang="en-US" sz="4300" dirty="0" smtClean="0">
                <a:solidFill>
                  <a:schemeClr val="tx1"/>
                </a:solidFill>
              </a:rPr>
              <a:t> communes </a:t>
            </a:r>
            <a:r>
              <a:rPr lang="en-US" sz="4300" dirty="0" err="1" smtClean="0">
                <a:solidFill>
                  <a:schemeClr val="tx1"/>
                </a:solidFill>
              </a:rPr>
              <a:t>reciprocos</a:t>
            </a:r>
            <a:r>
              <a:rPr lang="en-US" sz="4300" dirty="0" smtClean="0">
                <a:solidFill>
                  <a:schemeClr val="tx1"/>
                </a:solidFill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</a:rPr>
              <a:t>en</a:t>
            </a:r>
            <a:r>
              <a:rPr lang="en-US" sz="4300" dirty="0" smtClean="0">
                <a:solidFill>
                  <a:schemeClr val="tx1"/>
                </a:solidFill>
              </a:rPr>
              <a:t> el </a:t>
            </a:r>
            <a:r>
              <a:rPr lang="en-US" sz="4300" dirty="0" err="1" smtClean="0">
                <a:solidFill>
                  <a:schemeClr val="tx1"/>
                </a:solidFill>
              </a:rPr>
              <a:t>transecto</a:t>
            </a:r>
            <a:endParaRPr lang="en-US" sz="43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909238" y="1814748"/>
            <a:ext cx="4158562" cy="4357451"/>
          </a:xfrm>
        </p:spPr>
        <p:txBody>
          <a:bodyPr>
            <a:normAutofit/>
          </a:bodyPr>
          <a:lstStyle/>
          <a:p>
            <a:r>
              <a:rPr lang="en-US" dirty="0" err="1" smtClean="0"/>
              <a:t>Nueve</a:t>
            </a:r>
            <a:r>
              <a:rPr lang="en-US" dirty="0" smtClean="0"/>
              <a:t> </a:t>
            </a:r>
            <a:r>
              <a:rPr lang="en-US" dirty="0" err="1" smtClean="0"/>
              <a:t>colectas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elevacion</a:t>
            </a:r>
            <a:endParaRPr lang="en-US" dirty="0" smtClean="0"/>
          </a:p>
          <a:p>
            <a:pPr lvl="1"/>
            <a:r>
              <a:rPr lang="en-US" dirty="0" err="1" smtClean="0"/>
              <a:t>Diferencias</a:t>
            </a:r>
            <a:r>
              <a:rPr lang="en-US" dirty="0" smtClean="0"/>
              <a:t> </a:t>
            </a:r>
            <a:r>
              <a:rPr lang="en-US" dirty="0" smtClean="0"/>
              <a:t>entre </a:t>
            </a:r>
            <a:r>
              <a:rPr lang="en-US" dirty="0" err="1" smtClean="0"/>
              <a:t>elevaciones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Variacion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</a:t>
            </a:r>
            <a:r>
              <a:rPr lang="en-US" dirty="0" err="1" smtClean="0"/>
              <a:t>elevaciones</a:t>
            </a:r>
            <a:endParaRPr lang="en-US" dirty="0"/>
          </a:p>
          <a:p>
            <a:r>
              <a:rPr lang="en-US" dirty="0" err="1" smtClean="0"/>
              <a:t>Transplanta</a:t>
            </a:r>
            <a:r>
              <a:rPr lang="en-US" dirty="0" smtClean="0"/>
              <a:t> </a:t>
            </a:r>
            <a:r>
              <a:rPr lang="en-US" dirty="0" err="1" smtClean="0"/>
              <a:t>reciprica</a:t>
            </a:r>
            <a:endParaRPr lang="en-US" dirty="0"/>
          </a:p>
        </p:txBody>
      </p:sp>
      <p:pic>
        <p:nvPicPr>
          <p:cNvPr id="8195" name="Picture 3" descr="Topograph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492543"/>
            <a:ext cx="4648200" cy="38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357312" y="4818063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MX" sz="2800">
                <a:cs typeface="Arial" charset="0"/>
              </a:rPr>
              <a:t>N</a:t>
            </a:r>
          </a:p>
        </p:txBody>
      </p:sp>
      <p:pic>
        <p:nvPicPr>
          <p:cNvPr id="8197" name="Picture 5" descr="Leyend altit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17907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271587" y="4762500"/>
            <a:ext cx="144463" cy="576263"/>
          </a:xfrm>
          <a:prstGeom prst="upArrow">
            <a:avLst>
              <a:gd name="adj1" fmla="val 50000"/>
              <a:gd name="adj2" fmla="val 99725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1905000" y="2971800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67129" y="2863254"/>
            <a:ext cx="1167307" cy="30777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es-MX" sz="1400" b="1" dirty="0">
                <a:cs typeface="Arial" charset="0"/>
              </a:rPr>
              <a:t>San Cristóbal</a:t>
            </a:r>
          </a:p>
        </p:txBody>
      </p:sp>
      <p:sp>
        <p:nvSpPr>
          <p:cNvPr id="2" name="Freeform 1"/>
          <p:cNvSpPr/>
          <p:nvPr/>
        </p:nvSpPr>
        <p:spPr>
          <a:xfrm>
            <a:off x="2105891" y="3034145"/>
            <a:ext cx="581033" cy="942110"/>
          </a:xfrm>
          <a:custGeom>
            <a:avLst/>
            <a:gdLst>
              <a:gd name="connsiteX0" fmla="*/ 0 w 581033"/>
              <a:gd name="connsiteY0" fmla="*/ 0 h 942110"/>
              <a:gd name="connsiteX1" fmla="*/ 554182 w 581033"/>
              <a:gd name="connsiteY1" fmla="*/ 484910 h 942110"/>
              <a:gd name="connsiteX2" fmla="*/ 443345 w 581033"/>
              <a:gd name="connsiteY2" fmla="*/ 942110 h 94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033" h="942110">
                <a:moveTo>
                  <a:pt x="0" y="0"/>
                </a:moveTo>
                <a:cubicBezTo>
                  <a:pt x="240145" y="163946"/>
                  <a:pt x="480291" y="327892"/>
                  <a:pt x="554182" y="484910"/>
                </a:cubicBezTo>
                <a:cubicBezTo>
                  <a:pt x="628073" y="641928"/>
                  <a:pt x="535709" y="792019"/>
                  <a:pt x="443345" y="94211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2057400" y="2895600"/>
            <a:ext cx="219512" cy="2040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523688" y="3200400"/>
            <a:ext cx="219512" cy="2040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362200" y="3910734"/>
            <a:ext cx="219512" cy="2040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20648" y="2522955"/>
            <a:ext cx="77617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2050m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803224" y="3074508"/>
            <a:ext cx="776175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1550m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676290" y="3876251"/>
            <a:ext cx="66236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  <a:r>
              <a:rPr lang="en-US" sz="1600" dirty="0" smtClean="0"/>
              <a:t>00m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14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Tormenta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89" y="4167187"/>
            <a:ext cx="5070863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34" y="4171544"/>
            <a:ext cx="4246123" cy="2771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884"/>
            <a:ext cx="5105430" cy="2552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30" y="1485884"/>
            <a:ext cx="4538976" cy="255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Respuestas</a:t>
            </a:r>
            <a:r>
              <a:rPr lang="en-US" dirty="0" smtClean="0"/>
              <a:t> a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ambientes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4495800"/>
            <a:ext cx="8153400" cy="2514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Patrones</a:t>
            </a:r>
            <a:r>
              <a:rPr lang="en-US" sz="2400" dirty="0" smtClean="0"/>
              <a:t> </a:t>
            </a:r>
            <a:r>
              <a:rPr lang="en-US" sz="2400" dirty="0" err="1" smtClean="0"/>
              <a:t>indican</a:t>
            </a:r>
            <a:r>
              <a:rPr lang="en-US" sz="2400" dirty="0" smtClean="0"/>
              <a:t> </a:t>
            </a:r>
            <a:r>
              <a:rPr lang="en-US" sz="2400" dirty="0" err="1" smtClean="0"/>
              <a:t>adaptacion</a:t>
            </a:r>
            <a:r>
              <a:rPr lang="en-US" sz="2400" dirty="0" smtClean="0"/>
              <a:t> local, no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fuerte</a:t>
            </a:r>
            <a:r>
              <a:rPr lang="en-US" sz="2400" dirty="0" smtClean="0"/>
              <a:t> </a:t>
            </a:r>
            <a:r>
              <a:rPr lang="en-US" sz="2400" dirty="0" err="1" smtClean="0"/>
              <a:t>siempre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Patrones</a:t>
            </a:r>
            <a:r>
              <a:rPr lang="en-US" sz="2400" dirty="0" smtClean="0"/>
              <a:t> </a:t>
            </a:r>
            <a:r>
              <a:rPr lang="en-US" sz="2400" dirty="0" err="1" smtClean="0"/>
              <a:t>dependen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las </a:t>
            </a:r>
            <a:r>
              <a:rPr lang="en-US" sz="2400" dirty="0" err="1" smtClean="0"/>
              <a:t>condiciones</a:t>
            </a:r>
            <a:r>
              <a:rPr lang="en-US" sz="2400" dirty="0" smtClean="0"/>
              <a:t> </a:t>
            </a:r>
            <a:r>
              <a:rPr lang="en-US" sz="2400" dirty="0" err="1" smtClean="0"/>
              <a:t>anuales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76200" y="1923023"/>
          <a:ext cx="4572000" cy="280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66834"/>
              </p:ext>
            </p:extLst>
          </p:nvPr>
        </p:nvGraphicFramePr>
        <p:xfrm>
          <a:off x="4560651" y="1923024"/>
          <a:ext cx="4572000" cy="280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1200" y="6477000"/>
            <a:ext cx="318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(Mercer and Perales, </a:t>
            </a:r>
            <a:r>
              <a:rPr lang="en-US" dirty="0" err="1" smtClean="0">
                <a:solidFill>
                  <a:prstClr val="black"/>
                </a:solidFill>
              </a:rPr>
              <a:t>en</a:t>
            </a:r>
            <a:r>
              <a:rPr lang="en-US" dirty="0" smtClean="0">
                <a:solidFill>
                  <a:prstClr val="black"/>
                </a:solidFill>
              </a:rPr>
              <a:t> revision)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0497" y="167806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2011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5334" y="170821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1597657"/>
            <a:ext cx="2955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Ano</a:t>
            </a:r>
            <a:r>
              <a:rPr lang="en-US" sz="1400" dirty="0" smtClean="0">
                <a:solidFill>
                  <a:prstClr val="black"/>
                </a:solidFill>
              </a:rPr>
              <a:t> x </a:t>
            </a:r>
            <a:r>
              <a:rPr lang="en-US" sz="1400" dirty="0" err="1" smtClean="0">
                <a:solidFill>
                  <a:prstClr val="black"/>
                </a:solidFill>
              </a:rPr>
              <a:t>jardin</a:t>
            </a:r>
            <a:r>
              <a:rPr lang="en-US" sz="1400" dirty="0" smtClean="0">
                <a:solidFill>
                  <a:prstClr val="black"/>
                </a:solidFill>
              </a:rPr>
              <a:t> x </a:t>
            </a:r>
            <a:r>
              <a:rPr lang="en-US" sz="1400" dirty="0" err="1" smtClean="0">
                <a:solidFill>
                  <a:prstClr val="black"/>
                </a:solidFill>
              </a:rPr>
              <a:t>elevacion</a:t>
            </a:r>
            <a:r>
              <a:rPr lang="en-US" sz="1400" dirty="0" smtClean="0">
                <a:solidFill>
                  <a:prstClr val="black"/>
                </a:solidFill>
              </a:rPr>
              <a:t> de </a:t>
            </a:r>
            <a:r>
              <a:rPr lang="en-US" sz="1400" dirty="0" err="1" smtClean="0">
                <a:solidFill>
                  <a:prstClr val="black"/>
                </a:solidFill>
              </a:rPr>
              <a:t>origen</a:t>
            </a:r>
            <a:r>
              <a:rPr lang="en-US" sz="1400" dirty="0" smtClean="0">
                <a:solidFill>
                  <a:prstClr val="black"/>
                </a:solidFill>
              </a:rPr>
              <a:t> ***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143000" y="2667000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95218" y="2476500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92445" y="2901484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01384" y="2971800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80941" y="3508572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493904" y="2355520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3886200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 smtClean="0"/>
          </a:p>
          <a:p>
            <a:pPr algn="ctr"/>
            <a:r>
              <a:rPr lang="en-US" sz="1200" dirty="0" err="1" smtClean="0"/>
              <a:t>Calido</a:t>
            </a:r>
            <a:endParaRPr lang="en-US" sz="1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230451" y="3886200"/>
            <a:ext cx="965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 smtClean="0"/>
          </a:p>
          <a:p>
            <a:pPr algn="ctr"/>
            <a:r>
              <a:rPr lang="en-US" sz="1200" dirty="0" err="1" smtClean="0"/>
              <a:t>Moderado</a:t>
            </a:r>
            <a:endParaRPr lang="en-US" sz="1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437739" y="3886199"/>
            <a:ext cx="965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/>
          </a:p>
          <a:p>
            <a:pPr algn="ctr"/>
            <a:r>
              <a:rPr lang="en-US" sz="1200" dirty="0" smtClean="0"/>
              <a:t>Frio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3886201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 smtClean="0"/>
          </a:p>
          <a:p>
            <a:pPr algn="ctr"/>
            <a:r>
              <a:rPr lang="en-US" sz="1200" dirty="0" err="1" smtClean="0"/>
              <a:t>Calido</a:t>
            </a:r>
            <a:endParaRPr lang="en-US" sz="12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650051" y="3886201"/>
            <a:ext cx="965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 smtClean="0"/>
          </a:p>
          <a:p>
            <a:pPr algn="ctr"/>
            <a:r>
              <a:rPr lang="en-US" sz="1200" dirty="0" err="1" smtClean="0"/>
              <a:t>Moderado</a:t>
            </a:r>
            <a:endParaRPr lang="en-US" sz="12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857339" y="3886200"/>
            <a:ext cx="965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/>
          </a:p>
          <a:p>
            <a:pPr algn="ctr"/>
            <a:r>
              <a:rPr lang="en-US" sz="1200" dirty="0" smtClean="0"/>
              <a:t>Frio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1357" y="1827745"/>
            <a:ext cx="4373445" cy="266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050266" y="2759734"/>
            <a:ext cx="2798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Adecuacion</a:t>
            </a:r>
            <a:r>
              <a:rPr lang="en-US" dirty="0" smtClean="0"/>
              <a:t> total (g)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Respuestas</a:t>
            </a:r>
            <a:r>
              <a:rPr lang="en-US" dirty="0"/>
              <a:t> a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ambientes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4495800"/>
            <a:ext cx="8153400" cy="2514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Patrones</a:t>
            </a:r>
            <a:r>
              <a:rPr lang="en-US" sz="2400" dirty="0" smtClean="0"/>
              <a:t> </a:t>
            </a:r>
            <a:r>
              <a:rPr lang="en-US" sz="2400" dirty="0" err="1" smtClean="0"/>
              <a:t>indicas</a:t>
            </a:r>
            <a:r>
              <a:rPr lang="en-US" sz="2400" dirty="0" smtClean="0"/>
              <a:t> </a:t>
            </a:r>
            <a:r>
              <a:rPr lang="en-US" sz="2400" dirty="0" err="1" smtClean="0"/>
              <a:t>adaptacion</a:t>
            </a:r>
            <a:r>
              <a:rPr lang="en-US" sz="2400" dirty="0" smtClean="0"/>
              <a:t> local, no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fuerte</a:t>
            </a:r>
            <a:r>
              <a:rPr lang="en-US" sz="2400" dirty="0" smtClean="0"/>
              <a:t> </a:t>
            </a:r>
            <a:r>
              <a:rPr lang="en-US" sz="2400" dirty="0" err="1" smtClean="0"/>
              <a:t>siempre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Patrones</a:t>
            </a:r>
            <a:r>
              <a:rPr lang="en-US" sz="2400" dirty="0" smtClean="0"/>
              <a:t> </a:t>
            </a:r>
            <a:r>
              <a:rPr lang="en-US" sz="2400" dirty="0" err="1" smtClean="0"/>
              <a:t>dependen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las </a:t>
            </a:r>
            <a:r>
              <a:rPr lang="en-US" sz="2400" dirty="0" err="1" smtClean="0"/>
              <a:t>condiciones</a:t>
            </a:r>
            <a:r>
              <a:rPr lang="en-US" sz="2400" dirty="0" smtClean="0"/>
              <a:t> </a:t>
            </a:r>
            <a:r>
              <a:rPr lang="en-US" sz="2400" dirty="0" err="1" smtClean="0"/>
              <a:t>anuales</a:t>
            </a:r>
            <a:endParaRPr lang="en-US" sz="2400" dirty="0" smtClean="0"/>
          </a:p>
          <a:p>
            <a:r>
              <a:rPr lang="en-US" sz="2400" dirty="0" err="1" smtClean="0"/>
              <a:t>Calentamiento</a:t>
            </a:r>
            <a:r>
              <a:rPr lang="en-US" sz="2400" dirty="0" smtClean="0"/>
              <a:t> </a:t>
            </a:r>
            <a:r>
              <a:rPr lang="en-US" sz="2400" dirty="0" err="1" smtClean="0"/>
              <a:t>baja</a:t>
            </a:r>
            <a:r>
              <a:rPr lang="en-US" sz="2400" dirty="0" smtClean="0"/>
              <a:t> </a:t>
            </a:r>
            <a:r>
              <a:rPr lang="en-US" sz="2400" dirty="0" err="1" smtClean="0"/>
              <a:t>produccion</a:t>
            </a:r>
            <a:r>
              <a:rPr lang="en-US" sz="2400" dirty="0" smtClean="0"/>
              <a:t>, </a:t>
            </a:r>
            <a:r>
              <a:rPr lang="en-US" sz="2400" dirty="0" err="1" smtClean="0"/>
              <a:t>depende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condiciones</a:t>
            </a:r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76200" y="1923023"/>
          <a:ext cx="4572000" cy="280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560651" y="1923024"/>
          <a:ext cx="4572000" cy="280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60497" y="167806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2011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5334" y="170821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2012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620000" y="2514600"/>
            <a:ext cx="1146048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324600" y="2514600"/>
            <a:ext cx="2441448" cy="12972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058584" y="3695879"/>
            <a:ext cx="1194813" cy="390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48000" y="3124200"/>
            <a:ext cx="1200013" cy="390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752600" y="3104676"/>
            <a:ext cx="2516124" cy="7072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588851" y="2665671"/>
            <a:ext cx="1188747" cy="792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29000" y="1597657"/>
            <a:ext cx="2955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Ano</a:t>
            </a:r>
            <a:r>
              <a:rPr lang="en-US" sz="1400" dirty="0" smtClean="0">
                <a:solidFill>
                  <a:prstClr val="black"/>
                </a:solidFill>
              </a:rPr>
              <a:t> x </a:t>
            </a:r>
            <a:r>
              <a:rPr lang="en-US" sz="1400" dirty="0" err="1" smtClean="0">
                <a:solidFill>
                  <a:prstClr val="black"/>
                </a:solidFill>
              </a:rPr>
              <a:t>jardin</a:t>
            </a:r>
            <a:r>
              <a:rPr lang="en-US" sz="1400" dirty="0" smtClean="0">
                <a:solidFill>
                  <a:prstClr val="black"/>
                </a:solidFill>
              </a:rPr>
              <a:t> x </a:t>
            </a:r>
            <a:r>
              <a:rPr lang="en-US" sz="1400" dirty="0" err="1" smtClean="0">
                <a:solidFill>
                  <a:prstClr val="black"/>
                </a:solidFill>
              </a:rPr>
              <a:t>elevacion</a:t>
            </a:r>
            <a:r>
              <a:rPr lang="en-US" sz="1400" dirty="0" smtClean="0">
                <a:solidFill>
                  <a:prstClr val="black"/>
                </a:solidFill>
              </a:rPr>
              <a:t> de </a:t>
            </a:r>
            <a:r>
              <a:rPr lang="en-US" sz="1400" dirty="0" err="1" smtClean="0">
                <a:solidFill>
                  <a:prstClr val="black"/>
                </a:solidFill>
              </a:rPr>
              <a:t>origen</a:t>
            </a:r>
            <a:r>
              <a:rPr lang="en-US" sz="1400" dirty="0" smtClean="0">
                <a:solidFill>
                  <a:prstClr val="black"/>
                </a:solidFill>
              </a:rPr>
              <a:t> ***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1200" y="6477000"/>
            <a:ext cx="318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(Mercer and Perales, </a:t>
            </a:r>
            <a:r>
              <a:rPr lang="en-US" dirty="0" err="1" smtClean="0">
                <a:solidFill>
                  <a:prstClr val="black"/>
                </a:solidFill>
              </a:rPr>
              <a:t>en</a:t>
            </a:r>
            <a:r>
              <a:rPr lang="en-US" dirty="0" smtClean="0">
                <a:solidFill>
                  <a:prstClr val="black"/>
                </a:solidFill>
              </a:rPr>
              <a:t> revision)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1050266" y="2759734"/>
            <a:ext cx="2798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Adecuacion</a:t>
            </a:r>
            <a:r>
              <a:rPr lang="en-US" dirty="0" smtClean="0"/>
              <a:t> total (g)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3669131" y="2907130"/>
            <a:ext cx="2350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Adecuacion</a:t>
            </a:r>
            <a:r>
              <a:rPr lang="en-US" dirty="0" smtClean="0"/>
              <a:t> total (g)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43000" y="3886200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 smtClean="0"/>
          </a:p>
          <a:p>
            <a:pPr algn="ctr"/>
            <a:r>
              <a:rPr lang="en-US" sz="1200" dirty="0" err="1" smtClean="0"/>
              <a:t>Calido</a:t>
            </a:r>
            <a:endParaRPr lang="en-US" sz="12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30451" y="3886200"/>
            <a:ext cx="965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 smtClean="0"/>
          </a:p>
          <a:p>
            <a:pPr algn="ctr"/>
            <a:r>
              <a:rPr lang="en-US" sz="1200" dirty="0" err="1" smtClean="0"/>
              <a:t>Moderado</a:t>
            </a:r>
            <a:endParaRPr lang="en-US" sz="12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3437739" y="3886199"/>
            <a:ext cx="965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/>
          </a:p>
          <a:p>
            <a:pPr algn="ctr"/>
            <a:r>
              <a:rPr lang="en-US" sz="1200" dirty="0" smtClean="0"/>
              <a:t>Frio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79364" y="3886201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 smtClean="0"/>
          </a:p>
          <a:p>
            <a:pPr algn="ctr"/>
            <a:r>
              <a:rPr lang="en-US" sz="1200" dirty="0" err="1" smtClean="0"/>
              <a:t>Calido</a:t>
            </a:r>
            <a:endParaRPr lang="en-US" sz="12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6666815" y="3886201"/>
            <a:ext cx="965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 smtClean="0"/>
          </a:p>
          <a:p>
            <a:pPr algn="ctr"/>
            <a:r>
              <a:rPr lang="en-US" sz="1200" dirty="0" err="1" smtClean="0"/>
              <a:t>Moderado</a:t>
            </a:r>
            <a:endParaRPr lang="en-US" sz="12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7874103" y="3886200"/>
            <a:ext cx="965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/>
          </a:p>
          <a:p>
            <a:pPr algn="ctr"/>
            <a:r>
              <a:rPr lang="en-US" sz="1200" dirty="0" smtClean="0"/>
              <a:t>Frio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57054" y="1827745"/>
            <a:ext cx="4373445" cy="266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Calentamiento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bajar</a:t>
            </a:r>
            <a:r>
              <a:rPr lang="en-US" dirty="0" smtClean="0"/>
              <a:t> la </a:t>
            </a:r>
            <a:r>
              <a:rPr lang="en-US" dirty="0" err="1" smtClean="0"/>
              <a:t>capacidad</a:t>
            </a:r>
            <a:r>
              <a:rPr lang="en-US" dirty="0" smtClean="0"/>
              <a:t> a </a:t>
            </a:r>
            <a:r>
              <a:rPr lang="en-US" dirty="0" err="1" smtClean="0"/>
              <a:t>reproducir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4925811"/>
            <a:ext cx="8153400" cy="4495800"/>
          </a:xfrm>
        </p:spPr>
        <p:txBody>
          <a:bodyPr/>
          <a:lstStyle/>
          <a:p>
            <a:r>
              <a:rPr lang="en-US" dirty="0" err="1" smtClean="0"/>
              <a:t>Viene</a:t>
            </a:r>
            <a:r>
              <a:rPr lang="en-US" dirty="0" smtClean="0"/>
              <a:t> de </a:t>
            </a:r>
            <a:r>
              <a:rPr lang="en-US" dirty="0" err="1" smtClean="0"/>
              <a:t>disminuacion</a:t>
            </a:r>
            <a:r>
              <a:rPr lang="en-US" dirty="0" smtClean="0"/>
              <a:t> de </a:t>
            </a:r>
            <a:r>
              <a:rPr lang="en-US" dirty="0" err="1" smtClean="0"/>
              <a:t>floracion</a:t>
            </a:r>
            <a:r>
              <a:rPr lang="en-US" dirty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total, del </a:t>
            </a:r>
            <a:r>
              <a:rPr lang="en-US" dirty="0" err="1" smtClean="0"/>
              <a:t>jilote</a:t>
            </a:r>
            <a:r>
              <a:rPr lang="en-US" dirty="0" smtClean="0"/>
              <a:t>, de la </a:t>
            </a:r>
            <a:r>
              <a:rPr lang="en-US" dirty="0" err="1" smtClean="0"/>
              <a:t>espiga</a:t>
            </a:r>
            <a:r>
              <a:rPr lang="en-US" dirty="0" smtClean="0"/>
              <a:t>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33561" y="2130884"/>
          <a:ext cx="4572000" cy="274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705561" y="2133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3600" y="6477000"/>
            <a:ext cx="329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(Mercer and Perales, unpublished)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0497" y="175154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2011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5334" y="178169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2012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048000" y="2708982"/>
            <a:ext cx="12192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28800" y="2708982"/>
            <a:ext cx="2438400" cy="9066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606008" y="2636256"/>
            <a:ext cx="1248862" cy="3963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00800" y="2590800"/>
            <a:ext cx="2438400" cy="9066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620000" y="2625370"/>
            <a:ext cx="1219202" cy="11846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178008" y="3360484"/>
            <a:ext cx="1248541" cy="95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29000" y="1597657"/>
            <a:ext cx="2955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Ano</a:t>
            </a:r>
            <a:r>
              <a:rPr lang="en-US" sz="1400" dirty="0" smtClean="0">
                <a:solidFill>
                  <a:prstClr val="black"/>
                </a:solidFill>
              </a:rPr>
              <a:t> x </a:t>
            </a:r>
            <a:r>
              <a:rPr lang="en-US" sz="1400" dirty="0" err="1" smtClean="0">
                <a:solidFill>
                  <a:prstClr val="black"/>
                </a:solidFill>
              </a:rPr>
              <a:t>jardin</a:t>
            </a:r>
            <a:r>
              <a:rPr lang="en-US" sz="1400" dirty="0" smtClean="0">
                <a:solidFill>
                  <a:prstClr val="black"/>
                </a:solidFill>
              </a:rPr>
              <a:t> x </a:t>
            </a:r>
            <a:r>
              <a:rPr lang="en-US" sz="1400" dirty="0" err="1" smtClean="0">
                <a:solidFill>
                  <a:prstClr val="black"/>
                </a:solidFill>
              </a:rPr>
              <a:t>elevacion</a:t>
            </a:r>
            <a:r>
              <a:rPr lang="en-US" sz="1400" dirty="0" smtClean="0">
                <a:solidFill>
                  <a:prstClr val="black"/>
                </a:solidFill>
              </a:rPr>
              <a:t> de </a:t>
            </a:r>
            <a:r>
              <a:rPr lang="en-US" sz="1400" dirty="0" err="1" smtClean="0">
                <a:solidFill>
                  <a:prstClr val="black"/>
                </a:solidFill>
              </a:rPr>
              <a:t>origen</a:t>
            </a:r>
            <a:r>
              <a:rPr lang="en-US" sz="1400" dirty="0" smtClean="0">
                <a:solidFill>
                  <a:prstClr val="black"/>
                </a:solidFill>
              </a:rPr>
              <a:t> **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3000" y="4016831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 smtClean="0"/>
          </a:p>
          <a:p>
            <a:pPr algn="ctr"/>
            <a:r>
              <a:rPr lang="en-US" sz="1200" dirty="0" err="1" smtClean="0"/>
              <a:t>Calido</a:t>
            </a:r>
            <a:endParaRPr lang="en-US" sz="12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2230451" y="4016831"/>
            <a:ext cx="965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 smtClean="0"/>
          </a:p>
          <a:p>
            <a:pPr algn="ctr"/>
            <a:r>
              <a:rPr lang="en-US" sz="1200" dirty="0" err="1" smtClean="0"/>
              <a:t>Moderado</a:t>
            </a:r>
            <a:endParaRPr lang="en-US" sz="12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3437739" y="4016830"/>
            <a:ext cx="965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/>
          </a:p>
          <a:p>
            <a:pPr algn="ctr"/>
            <a:r>
              <a:rPr lang="en-US" sz="1200" dirty="0" smtClean="0"/>
              <a:t>Frio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31764" y="4016831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 smtClean="0"/>
          </a:p>
          <a:p>
            <a:pPr algn="ctr"/>
            <a:r>
              <a:rPr lang="en-US" sz="1200" dirty="0" err="1" smtClean="0"/>
              <a:t>Calido</a:t>
            </a:r>
            <a:endParaRPr lang="en-US" sz="12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6819215" y="4016831"/>
            <a:ext cx="965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 smtClean="0"/>
          </a:p>
          <a:p>
            <a:pPr algn="ctr"/>
            <a:r>
              <a:rPr lang="en-US" sz="1200" dirty="0" err="1" smtClean="0"/>
              <a:t>Moderado</a:t>
            </a:r>
            <a:endParaRPr lang="en-US" sz="12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8026503" y="4016830"/>
            <a:ext cx="965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Jardin</a:t>
            </a:r>
            <a:endParaRPr lang="en-US" sz="1200" dirty="0"/>
          </a:p>
          <a:p>
            <a:pPr algn="ctr"/>
            <a:r>
              <a:rPr lang="en-US" sz="1200" dirty="0" smtClean="0"/>
              <a:t>Frio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974066" y="2835934"/>
            <a:ext cx="2798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Probabilidad</a:t>
            </a:r>
            <a:r>
              <a:rPr lang="en-US" dirty="0" smtClean="0"/>
              <a:t> a </a:t>
            </a:r>
            <a:r>
              <a:rPr lang="en-US" dirty="0" err="1" smtClean="0"/>
              <a:t>producir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3821531" y="3059531"/>
            <a:ext cx="2350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Adequacion</a:t>
            </a:r>
            <a:r>
              <a:rPr lang="en-US" dirty="0" smtClean="0"/>
              <a:t> total (g)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3597934" y="3064534"/>
            <a:ext cx="2798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Probabilidad</a:t>
            </a:r>
            <a:r>
              <a:rPr lang="en-US" dirty="0" smtClean="0"/>
              <a:t> a </a:t>
            </a:r>
            <a:r>
              <a:rPr lang="en-US" dirty="0" err="1" smtClean="0"/>
              <a:t>producir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609456" y="1865845"/>
            <a:ext cx="4373445" cy="2896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7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Cuales</a:t>
            </a:r>
            <a:r>
              <a:rPr lang="en-US" dirty="0" smtClean="0"/>
              <a:t> son </a:t>
            </a:r>
            <a:r>
              <a:rPr lang="en-US" dirty="0" err="1" smtClean="0"/>
              <a:t>caracteristicas</a:t>
            </a:r>
            <a:r>
              <a:rPr lang="en-US" dirty="0" smtClean="0"/>
              <a:t> </a:t>
            </a:r>
            <a:r>
              <a:rPr lang="en-US" dirty="0" err="1" smtClean="0"/>
              <a:t>adaptivas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Tiempo</a:t>
            </a:r>
            <a:r>
              <a:rPr lang="en-US" dirty="0" smtClean="0"/>
              <a:t> de </a:t>
            </a:r>
            <a:r>
              <a:rPr lang="en-US" dirty="0" err="1" smtClean="0"/>
              <a:t>florecimiento</a:t>
            </a:r>
            <a:r>
              <a:rPr lang="en-US" dirty="0" smtClean="0"/>
              <a:t> (Mercer and Perales, </a:t>
            </a:r>
            <a:r>
              <a:rPr lang="en-US" dirty="0" err="1" smtClean="0"/>
              <a:t>en</a:t>
            </a:r>
            <a:r>
              <a:rPr lang="en-US" dirty="0" smtClean="0"/>
              <a:t> revision)</a:t>
            </a:r>
          </a:p>
          <a:p>
            <a:r>
              <a:rPr lang="en-US" dirty="0" err="1" smtClean="0"/>
              <a:t>Caracteristicas</a:t>
            </a:r>
            <a:r>
              <a:rPr lang="en-US" dirty="0" smtClean="0"/>
              <a:t> </a:t>
            </a:r>
            <a:r>
              <a:rPr lang="en-US" dirty="0" err="1" smtClean="0"/>
              <a:t>fisiologicas</a:t>
            </a:r>
            <a:r>
              <a:rPr lang="en-US" dirty="0" smtClean="0"/>
              <a:t> (Pace et al., </a:t>
            </a:r>
            <a:r>
              <a:rPr lang="en-US" dirty="0" err="1" smtClean="0"/>
              <a:t>en</a:t>
            </a:r>
            <a:r>
              <a:rPr lang="en-US" dirty="0" smtClean="0"/>
              <a:t> prep.)</a:t>
            </a:r>
          </a:p>
          <a:p>
            <a:r>
              <a:rPr lang="en-US" dirty="0" err="1" smtClean="0"/>
              <a:t>Expresion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r>
              <a:rPr lang="en-US" dirty="0" smtClean="0"/>
              <a:t> de genes para </a:t>
            </a:r>
            <a:r>
              <a:rPr lang="en-US" dirty="0" err="1" smtClean="0"/>
              <a:t>tolerar</a:t>
            </a:r>
            <a:r>
              <a:rPr lang="en-US" dirty="0" smtClean="0"/>
              <a:t> </a:t>
            </a:r>
            <a:r>
              <a:rPr lang="en-US" dirty="0" err="1" smtClean="0"/>
              <a:t>estreses</a:t>
            </a:r>
            <a:r>
              <a:rPr lang="en-US" dirty="0" smtClean="0"/>
              <a:t> (</a:t>
            </a:r>
            <a:r>
              <a:rPr lang="en-US" dirty="0" err="1" smtClean="0"/>
              <a:t>Kost</a:t>
            </a:r>
            <a:r>
              <a:rPr lang="en-US" dirty="0" smtClean="0"/>
              <a:t> et al. 2017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Otras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resumen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Criollos</a:t>
            </a:r>
            <a:r>
              <a:rPr lang="en-US" dirty="0" smtClean="0"/>
              <a:t> </a:t>
            </a:r>
            <a:r>
              <a:rPr lang="en-US" dirty="0" err="1" smtClean="0"/>
              <a:t>estan</a:t>
            </a:r>
            <a:r>
              <a:rPr lang="en-US" dirty="0" smtClean="0"/>
              <a:t> </a:t>
            </a:r>
            <a:r>
              <a:rPr lang="en-US" dirty="0" err="1" smtClean="0"/>
              <a:t>bastante</a:t>
            </a:r>
            <a:r>
              <a:rPr lang="en-US" dirty="0" smtClean="0"/>
              <a:t> </a:t>
            </a:r>
            <a:r>
              <a:rPr lang="en-US" dirty="0" err="1" smtClean="0"/>
              <a:t>adaptados</a:t>
            </a:r>
            <a:r>
              <a:rPr lang="en-US" dirty="0" smtClean="0"/>
              <a:t> 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condiciones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las </a:t>
            </a:r>
            <a:r>
              <a:rPr lang="en-US" dirty="0" err="1" smtClean="0"/>
              <a:t>condiciones</a:t>
            </a:r>
            <a:r>
              <a:rPr lang="en-US" dirty="0" smtClean="0"/>
              <a:t> y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adaptacion</a:t>
            </a:r>
            <a:r>
              <a:rPr lang="en-US" dirty="0" smtClean="0"/>
              <a:t> </a:t>
            </a:r>
            <a:r>
              <a:rPr lang="en-US" dirty="0" err="1" smtClean="0"/>
              <a:t>varian</a:t>
            </a:r>
            <a:r>
              <a:rPr lang="en-US" dirty="0" smtClean="0"/>
              <a:t> por </a:t>
            </a:r>
            <a:r>
              <a:rPr lang="en-US" dirty="0" err="1" smtClean="0"/>
              <a:t>ano</a:t>
            </a:r>
            <a:endParaRPr lang="en-US" dirty="0" smtClean="0"/>
          </a:p>
          <a:p>
            <a:pPr lvl="1"/>
            <a:r>
              <a:rPr lang="en-US" dirty="0" err="1" smtClean="0"/>
              <a:t>Variacion</a:t>
            </a:r>
            <a:r>
              <a:rPr lang="en-US" dirty="0" smtClean="0"/>
              <a:t> </a:t>
            </a:r>
            <a:r>
              <a:rPr lang="en-US" dirty="0" err="1" smtClean="0"/>
              <a:t>anual</a:t>
            </a:r>
            <a:r>
              <a:rPr lang="en-US" dirty="0" smtClean="0"/>
              <a:t> </a:t>
            </a:r>
            <a:r>
              <a:rPr lang="en-US" dirty="0" err="1" smtClean="0"/>
              <a:t>aumentara</a:t>
            </a:r>
            <a:r>
              <a:rPr lang="en-US" dirty="0" smtClean="0"/>
              <a:t> con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climatico</a:t>
            </a:r>
            <a:endParaRPr lang="en-US" dirty="0" smtClean="0"/>
          </a:p>
          <a:p>
            <a:r>
              <a:rPr lang="en-US" dirty="0" err="1" smtClean="0"/>
              <a:t>Calentamiento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 </a:t>
            </a:r>
            <a:r>
              <a:rPr lang="en-US" dirty="0" err="1" smtClean="0"/>
              <a:t>produccion</a:t>
            </a:r>
            <a:r>
              <a:rPr lang="en-US" dirty="0" smtClean="0"/>
              <a:t> con gran </a:t>
            </a:r>
            <a:r>
              <a:rPr lang="en-US" dirty="0" err="1" smtClean="0"/>
              <a:t>efecto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capacidad</a:t>
            </a:r>
            <a:r>
              <a:rPr lang="en-US" dirty="0" smtClean="0"/>
              <a:t> a </a:t>
            </a:r>
            <a:r>
              <a:rPr lang="en-US" dirty="0" err="1" smtClean="0"/>
              <a:t>florecer</a:t>
            </a:r>
            <a:r>
              <a:rPr lang="en-US" dirty="0" smtClean="0"/>
              <a:t> </a:t>
            </a:r>
            <a:r>
              <a:rPr lang="en-US" dirty="0" err="1" smtClean="0"/>
              <a:t>normalmente</a:t>
            </a:r>
            <a:endParaRPr lang="en-US" dirty="0" smtClean="0"/>
          </a:p>
          <a:p>
            <a:pPr lvl="1"/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que </a:t>
            </a:r>
            <a:r>
              <a:rPr lang="en-US" dirty="0" err="1" smtClean="0"/>
              <a:t>veremos</a:t>
            </a:r>
            <a:r>
              <a:rPr lang="en-US" dirty="0" smtClean="0"/>
              <a:t> con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climatico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Sera mas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de </a:t>
            </a:r>
            <a:r>
              <a:rPr lang="en-US" dirty="0" err="1" smtClean="0"/>
              <a:t>floracion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Posiblemente</a:t>
            </a:r>
            <a:r>
              <a:rPr lang="en-US" dirty="0" smtClean="0"/>
              <a:t> hay </a:t>
            </a:r>
            <a:r>
              <a:rPr lang="en-US" dirty="0" err="1" smtClean="0"/>
              <a:t>variacion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</a:t>
            </a:r>
            <a:r>
              <a:rPr lang="en-US" dirty="0" err="1" smtClean="0"/>
              <a:t>comunidades</a:t>
            </a:r>
            <a:r>
              <a:rPr lang="en-US" dirty="0" smtClean="0"/>
              <a:t> para </a:t>
            </a:r>
            <a:r>
              <a:rPr lang="en-US" dirty="0" err="1" smtClean="0"/>
              <a:t>estimular</a:t>
            </a:r>
            <a:r>
              <a:rPr lang="en-US" dirty="0" smtClean="0"/>
              <a:t> </a:t>
            </a:r>
            <a:r>
              <a:rPr lang="en-US" dirty="0" err="1" smtClean="0"/>
              <a:t>evolucion</a:t>
            </a:r>
            <a:r>
              <a:rPr lang="en-US" dirty="0" smtClean="0"/>
              <a:t> </a:t>
            </a:r>
            <a:r>
              <a:rPr lang="en-US" dirty="0" err="1" smtClean="0"/>
              <a:t>adaptiva</a:t>
            </a:r>
            <a:endParaRPr lang="en-US" dirty="0" smtClean="0"/>
          </a:p>
          <a:p>
            <a:pPr lvl="1"/>
            <a:r>
              <a:rPr lang="en-US" dirty="0" smtClean="0"/>
              <a:t>Mas por </a:t>
            </a:r>
            <a:r>
              <a:rPr lang="en-US" dirty="0" err="1" smtClean="0"/>
              <a:t>floracion</a:t>
            </a:r>
            <a:r>
              <a:rPr lang="en-US" dirty="0" smtClean="0"/>
              <a:t> que por </a:t>
            </a:r>
            <a:r>
              <a:rPr lang="en-US" dirty="0" err="1" smtClean="0"/>
              <a:t>productividad</a:t>
            </a:r>
            <a:endParaRPr lang="en-US" dirty="0" smtClean="0"/>
          </a:p>
          <a:p>
            <a:pPr lvl="1"/>
            <a:r>
              <a:rPr lang="en-US" dirty="0" err="1" smtClean="0"/>
              <a:t>Adaptacion</a:t>
            </a:r>
            <a:r>
              <a:rPr lang="en-US" dirty="0" smtClean="0"/>
              <a:t> </a:t>
            </a:r>
            <a:r>
              <a:rPr lang="en-US" dirty="0" err="1" smtClean="0"/>
              <a:t>bastante</a:t>
            </a:r>
            <a:r>
              <a:rPr lang="en-US" dirty="0" smtClean="0"/>
              <a:t> </a:t>
            </a:r>
            <a:r>
              <a:rPr lang="en-US" dirty="0" err="1" smtClean="0"/>
              <a:t>rapido</a:t>
            </a:r>
            <a:r>
              <a:rPr lang="en-US" dirty="0"/>
              <a:t>?</a:t>
            </a:r>
            <a:endParaRPr lang="en-US" dirty="0" smtClean="0"/>
          </a:p>
          <a:p>
            <a:pPr marL="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Ciencia</a:t>
            </a:r>
            <a:r>
              <a:rPr lang="en-US" dirty="0" smtClean="0"/>
              <a:t> por la Humanidad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Asi</a:t>
            </a:r>
            <a:r>
              <a:rPr lang="en-US" dirty="0" smtClean="0"/>
              <a:t> </a:t>
            </a:r>
            <a:r>
              <a:rPr lang="en-US" dirty="0" err="1" smtClean="0"/>
              <a:t>empezamos</a:t>
            </a:r>
            <a:endParaRPr lang="en-US" dirty="0" smtClean="0"/>
          </a:p>
          <a:p>
            <a:r>
              <a:rPr lang="en-US" dirty="0" err="1" smtClean="0"/>
              <a:t>Cuales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ayudaran</a:t>
            </a:r>
            <a:r>
              <a:rPr lang="en-US" dirty="0" smtClean="0"/>
              <a:t> saber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mantener</a:t>
            </a:r>
            <a:r>
              <a:rPr lang="en-US" dirty="0" smtClean="0"/>
              <a:t> comida </a:t>
            </a:r>
            <a:r>
              <a:rPr lang="en-US" dirty="0" err="1" smtClean="0"/>
              <a:t>suficiente</a:t>
            </a:r>
            <a:r>
              <a:rPr lang="en-US" dirty="0" smtClean="0"/>
              <a:t> y </a:t>
            </a:r>
            <a:r>
              <a:rPr lang="en-US" dirty="0" err="1" smtClean="0"/>
              <a:t>buena</a:t>
            </a:r>
            <a:r>
              <a:rPr lang="en-US" dirty="0" smtClean="0"/>
              <a:t> con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climatico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Juntar</a:t>
            </a:r>
            <a:r>
              <a:rPr lang="en-US" dirty="0" smtClean="0"/>
              <a:t> la </a:t>
            </a:r>
            <a:r>
              <a:rPr lang="en-US" dirty="0" err="1" smtClean="0"/>
              <a:t>investigacion</a:t>
            </a:r>
            <a:r>
              <a:rPr lang="en-US" dirty="0" smtClean="0"/>
              <a:t> </a:t>
            </a:r>
            <a:r>
              <a:rPr lang="en-US" dirty="0" err="1" smtClean="0"/>
              <a:t>cientifica</a:t>
            </a:r>
            <a:r>
              <a:rPr lang="en-US" dirty="0" smtClean="0"/>
              <a:t> con la </a:t>
            </a:r>
            <a:r>
              <a:rPr lang="en-US" dirty="0" err="1" smtClean="0"/>
              <a:t>sabedureza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que </a:t>
            </a:r>
            <a:r>
              <a:rPr lang="en-US" dirty="0" err="1" smtClean="0"/>
              <a:t>manejan</a:t>
            </a:r>
            <a:r>
              <a:rPr lang="en-US" dirty="0" smtClean="0"/>
              <a:t> y </a:t>
            </a:r>
            <a:r>
              <a:rPr lang="en-US" dirty="0" err="1" smtClean="0"/>
              <a:t>dependen</a:t>
            </a:r>
            <a:r>
              <a:rPr lang="en-US" dirty="0" smtClean="0"/>
              <a:t>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cultivos</a:t>
            </a:r>
            <a:endParaRPr lang="en-US" dirty="0" smtClean="0"/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diversidad</a:t>
            </a:r>
            <a:r>
              <a:rPr lang="en-US" dirty="0" smtClean="0"/>
              <a:t> que </a:t>
            </a:r>
            <a:r>
              <a:rPr lang="en-US" dirty="0" err="1" smtClean="0"/>
              <a:t>haya</a:t>
            </a:r>
            <a:endParaRPr lang="en-US" dirty="0" smtClean="0"/>
          </a:p>
          <a:p>
            <a:pPr lvl="1"/>
            <a:r>
              <a:rPr lang="en-US" dirty="0" smtClean="0"/>
              <a:t>Su </a:t>
            </a:r>
            <a:r>
              <a:rPr lang="en-US" dirty="0" err="1" smtClean="0"/>
              <a:t>manejo</a:t>
            </a:r>
            <a:endParaRPr lang="en-US" dirty="0" smtClean="0"/>
          </a:p>
          <a:p>
            <a:pPr lvl="1"/>
            <a:r>
              <a:rPr lang="en-US" dirty="0" smtClean="0"/>
              <a:t>Su </a:t>
            </a:r>
            <a:r>
              <a:rPr lang="en-US" dirty="0" err="1" smtClean="0"/>
              <a:t>respuesta</a:t>
            </a:r>
            <a:r>
              <a:rPr lang="en-US" dirty="0" smtClean="0"/>
              <a:t> a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climatico</a:t>
            </a:r>
            <a:endParaRPr lang="en-US" dirty="0"/>
          </a:p>
          <a:p>
            <a:pPr marL="365760" lvl="1" indent="0">
              <a:buNone/>
            </a:pPr>
            <a:r>
              <a:rPr lang="en-US" sz="3000" dirty="0"/>
              <a:t>=</a:t>
            </a:r>
            <a:r>
              <a:rPr lang="en-US" sz="3000" dirty="0" smtClean="0"/>
              <a:t>&gt; </a:t>
            </a:r>
            <a:r>
              <a:rPr lang="en-US" sz="3000" dirty="0" err="1" smtClean="0"/>
              <a:t>Empezar</a:t>
            </a:r>
            <a:r>
              <a:rPr lang="en-US" sz="3000" dirty="0" smtClean="0"/>
              <a:t> con </a:t>
            </a:r>
            <a:r>
              <a:rPr lang="en-US" sz="3000" dirty="0" err="1" smtClean="0"/>
              <a:t>redes</a:t>
            </a:r>
            <a:r>
              <a:rPr lang="en-US" sz="3000" dirty="0" smtClean="0"/>
              <a:t> de </a:t>
            </a:r>
            <a:r>
              <a:rPr lang="en-US" sz="3000" dirty="0" err="1" smtClean="0"/>
              <a:t>semilla</a:t>
            </a:r>
            <a:r>
              <a:rPr lang="en-US" sz="3000" dirty="0" smtClean="0"/>
              <a:t> y </a:t>
            </a:r>
            <a:r>
              <a:rPr lang="en-US" sz="3000" dirty="0" err="1" smtClean="0"/>
              <a:t>parcelas</a:t>
            </a:r>
            <a:r>
              <a:rPr lang="en-US" sz="3000" dirty="0" smtClean="0"/>
              <a:t> </a:t>
            </a:r>
            <a:r>
              <a:rPr lang="en-US" sz="3000" dirty="0" err="1" smtClean="0"/>
              <a:t>experimentales</a:t>
            </a:r>
            <a:endParaRPr lang="en-US" sz="3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0"/>
            <a:ext cx="1600200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2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Aprender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maizes</a:t>
            </a:r>
            <a:r>
              <a:rPr lang="en-US" dirty="0" smtClean="0"/>
              <a:t> </a:t>
            </a:r>
            <a:r>
              <a:rPr lang="en-US" dirty="0" err="1" smtClean="0"/>
              <a:t>diversos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334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Reunir</a:t>
            </a:r>
            <a:r>
              <a:rPr lang="en-US" dirty="0" smtClean="0"/>
              <a:t> </a:t>
            </a:r>
            <a:r>
              <a:rPr lang="en-US" dirty="0" err="1" smtClean="0"/>
              <a:t>maiz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region y </a:t>
            </a:r>
            <a:r>
              <a:rPr lang="en-US" dirty="0" err="1" smtClean="0"/>
              <a:t>entender</a:t>
            </a:r>
            <a:r>
              <a:rPr lang="en-US" dirty="0" smtClean="0"/>
              <a:t> red de </a:t>
            </a:r>
            <a:r>
              <a:rPr lang="en-US" dirty="0" err="1" smtClean="0"/>
              <a:t>semillas</a:t>
            </a:r>
            <a:endParaRPr lang="en-US" dirty="0" smtClean="0"/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consiguieron</a:t>
            </a:r>
            <a:r>
              <a:rPr lang="en-US" dirty="0" smtClean="0"/>
              <a:t> 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semillas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compesinos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cuanto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Mantener</a:t>
            </a:r>
            <a:r>
              <a:rPr lang="en-US" dirty="0" smtClean="0"/>
              <a:t> </a:t>
            </a:r>
            <a:r>
              <a:rPr lang="en-US" dirty="0" err="1" smtClean="0"/>
              <a:t>poblaciones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maiz</a:t>
            </a:r>
            <a:r>
              <a:rPr lang="en-US" dirty="0"/>
              <a:t> </a:t>
            </a:r>
            <a:r>
              <a:rPr lang="en-US" dirty="0" err="1" smtClean="0"/>
              <a:t>juntos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/>
              <a:t>parcelas</a:t>
            </a:r>
            <a:r>
              <a:rPr lang="en-US" dirty="0"/>
              <a:t> </a:t>
            </a:r>
            <a:r>
              <a:rPr lang="en-US" dirty="0" err="1" smtClean="0"/>
              <a:t>experimentales</a:t>
            </a:r>
            <a:endParaRPr lang="en-US" dirty="0" smtClean="0"/>
          </a:p>
          <a:p>
            <a:pPr lvl="1"/>
            <a:r>
              <a:rPr lang="en-US" dirty="0" err="1" smtClean="0"/>
              <a:t>Conversacion</a:t>
            </a:r>
            <a:endParaRPr lang="en-US" dirty="0" smtClean="0"/>
          </a:p>
          <a:p>
            <a:pPr lvl="1"/>
            <a:r>
              <a:rPr lang="en-US" dirty="0" err="1" smtClean="0"/>
              <a:t>Datos</a:t>
            </a:r>
            <a:endParaRPr lang="en-US" dirty="0"/>
          </a:p>
          <a:p>
            <a:pPr lvl="1"/>
            <a:r>
              <a:rPr lang="en-US" dirty="0" err="1" smtClean="0"/>
              <a:t>Aprender</a:t>
            </a:r>
            <a:r>
              <a:rPr lang="en-US" dirty="0" smtClean="0"/>
              <a:t> de las </a:t>
            </a:r>
            <a:r>
              <a:rPr lang="en-US" dirty="0" err="1"/>
              <a:t>practicas</a:t>
            </a:r>
            <a:r>
              <a:rPr lang="en-US" dirty="0"/>
              <a:t> </a:t>
            </a:r>
            <a:r>
              <a:rPr lang="en-US" dirty="0" err="1"/>
              <a:t>experimentales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err="1" smtClean="0"/>
              <a:t>Necesidad</a:t>
            </a:r>
            <a:r>
              <a:rPr lang="en-US" dirty="0" smtClean="0"/>
              <a:t> de </a:t>
            </a:r>
            <a:r>
              <a:rPr lang="en-US" dirty="0" err="1" smtClean="0"/>
              <a:t>replicaciones</a:t>
            </a:r>
            <a:r>
              <a:rPr lang="en-US" dirty="0" smtClean="0"/>
              <a:t> </a:t>
            </a:r>
            <a:endParaRPr lang="en-US" dirty="0"/>
          </a:p>
          <a:p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Parcelas</a:t>
            </a:r>
            <a:r>
              <a:rPr lang="en-US" dirty="0" smtClean="0"/>
              <a:t> </a:t>
            </a:r>
            <a:r>
              <a:rPr lang="en-US" dirty="0" err="1" smtClean="0"/>
              <a:t>experimentales</a:t>
            </a:r>
            <a:r>
              <a:rPr lang="en-US" dirty="0" smtClean="0"/>
              <a:t>: </a:t>
            </a:r>
            <a:r>
              <a:rPr lang="en-US" dirty="0" err="1" smtClean="0"/>
              <a:t>diversidad</a:t>
            </a:r>
            <a:r>
              <a:rPr lang="en-US" dirty="0" smtClean="0"/>
              <a:t> de </a:t>
            </a:r>
            <a:r>
              <a:rPr lang="en-US" dirty="0" err="1" smtClean="0"/>
              <a:t>maiz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7848" y="1556657"/>
            <a:ext cx="5102352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Comparar</a:t>
            </a:r>
            <a:r>
              <a:rPr lang="en-US" dirty="0" smtClean="0"/>
              <a:t> el </a:t>
            </a:r>
            <a:r>
              <a:rPr lang="en-US" dirty="0" err="1" smtClean="0"/>
              <a:t>maiz</a:t>
            </a:r>
            <a:r>
              <a:rPr lang="en-US" dirty="0" smtClean="0"/>
              <a:t> </a:t>
            </a:r>
            <a:r>
              <a:rPr lang="en-US" dirty="0" err="1" smtClean="0"/>
              <a:t>sembrado</a:t>
            </a:r>
            <a:r>
              <a:rPr lang="en-US" dirty="0" smtClean="0"/>
              <a:t> por </a:t>
            </a:r>
            <a:r>
              <a:rPr lang="en-US" dirty="0" err="1" smtClean="0"/>
              <a:t>varios</a:t>
            </a:r>
            <a:r>
              <a:rPr lang="en-US" dirty="0" smtClean="0"/>
              <a:t> </a:t>
            </a:r>
            <a:r>
              <a:rPr lang="en-US" dirty="0" err="1" smtClean="0"/>
              <a:t>campesinos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la region</a:t>
            </a:r>
          </a:p>
          <a:p>
            <a:pPr lvl="1"/>
            <a:r>
              <a:rPr lang="en-US" dirty="0" err="1" smtClean="0"/>
              <a:t>Iguales</a:t>
            </a:r>
            <a:r>
              <a:rPr lang="en-US" dirty="0" smtClean="0"/>
              <a:t>? </a:t>
            </a:r>
            <a:r>
              <a:rPr lang="en-US" dirty="0" err="1" smtClean="0"/>
              <a:t>Caracteristicas</a:t>
            </a:r>
            <a:r>
              <a:rPr lang="en-US" dirty="0" smtClean="0"/>
              <a:t> o </a:t>
            </a:r>
            <a:r>
              <a:rPr lang="en-US" dirty="0" err="1" smtClean="0"/>
              <a:t>rendimientos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Respuestas</a:t>
            </a:r>
            <a:r>
              <a:rPr lang="en-US" dirty="0" smtClean="0"/>
              <a:t> </a:t>
            </a:r>
            <a:r>
              <a:rPr lang="en-US" dirty="0" err="1" smtClean="0"/>
              <a:t>iguales</a:t>
            </a:r>
            <a:r>
              <a:rPr lang="en-US" dirty="0" smtClean="0"/>
              <a:t> a </a:t>
            </a:r>
            <a:r>
              <a:rPr lang="en-US" dirty="0" err="1" smtClean="0"/>
              <a:t>sequia</a:t>
            </a:r>
            <a:r>
              <a:rPr lang="en-US" dirty="0" smtClean="0"/>
              <a:t> o </a:t>
            </a:r>
            <a:r>
              <a:rPr lang="en-US" dirty="0" err="1" smtClean="0"/>
              <a:t>lluvias</a:t>
            </a:r>
            <a:r>
              <a:rPr lang="en-US" dirty="0" smtClean="0"/>
              <a:t> </a:t>
            </a:r>
            <a:r>
              <a:rPr lang="en-US" dirty="0" err="1" smtClean="0"/>
              <a:t>tardes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Adaptacion</a:t>
            </a:r>
            <a:r>
              <a:rPr lang="en-US" dirty="0" smtClean="0"/>
              <a:t> con </a:t>
            </a:r>
            <a:r>
              <a:rPr lang="en-US" dirty="0" err="1" smtClean="0"/>
              <a:t>tiempo</a:t>
            </a:r>
            <a:r>
              <a:rPr lang="en-US" dirty="0" smtClean="0"/>
              <a:t>?</a:t>
            </a:r>
          </a:p>
          <a:p>
            <a:endParaRPr lang="en-US" sz="1200" dirty="0" smtClean="0"/>
          </a:p>
          <a:p>
            <a:r>
              <a:rPr lang="en-US" dirty="0" err="1" smtClean="0"/>
              <a:t>Comparar</a:t>
            </a:r>
            <a:r>
              <a:rPr lang="en-US" dirty="0" smtClean="0"/>
              <a:t> </a:t>
            </a:r>
            <a:r>
              <a:rPr lang="en-US" dirty="0"/>
              <a:t>el </a:t>
            </a:r>
            <a:r>
              <a:rPr lang="en-US" dirty="0" err="1"/>
              <a:t>maiz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region con </a:t>
            </a:r>
            <a:r>
              <a:rPr lang="en-US" dirty="0" err="1"/>
              <a:t>maiz</a:t>
            </a:r>
            <a:r>
              <a:rPr lang="en-US" dirty="0"/>
              <a:t> de </a:t>
            </a:r>
            <a:r>
              <a:rPr lang="en-US" dirty="0" err="1"/>
              <a:t>otra</a:t>
            </a:r>
            <a:r>
              <a:rPr lang="en-US" dirty="0"/>
              <a:t> area (</a:t>
            </a:r>
            <a:r>
              <a:rPr lang="en-US" dirty="0" err="1"/>
              <a:t>una</a:t>
            </a:r>
            <a:r>
              <a:rPr lang="en-US" dirty="0"/>
              <a:t> mas </a:t>
            </a:r>
            <a:r>
              <a:rPr lang="en-US" dirty="0" err="1"/>
              <a:t>calida</a:t>
            </a:r>
            <a:r>
              <a:rPr lang="en-US" dirty="0" smtClean="0"/>
              <a:t>?)</a:t>
            </a:r>
          </a:p>
          <a:p>
            <a:pPr lvl="1"/>
            <a:r>
              <a:rPr lang="en-US" dirty="0" err="1" smtClean="0"/>
              <a:t>Rendimientos</a:t>
            </a:r>
            <a:r>
              <a:rPr lang="en-US" dirty="0" smtClean="0"/>
              <a:t> o </a:t>
            </a:r>
            <a:r>
              <a:rPr lang="en-US" dirty="0" err="1" smtClean="0"/>
              <a:t>caracteristicas</a:t>
            </a:r>
            <a:r>
              <a:rPr lang="en-US" dirty="0" smtClean="0"/>
              <a:t> </a:t>
            </a:r>
            <a:r>
              <a:rPr lang="en-US" dirty="0" err="1" smtClean="0"/>
              <a:t>iguales</a:t>
            </a:r>
            <a:r>
              <a:rPr lang="en-US" dirty="0" smtClean="0"/>
              <a:t>?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ciertos</a:t>
            </a:r>
            <a:r>
              <a:rPr lang="en-US" dirty="0" smtClean="0"/>
              <a:t> </a:t>
            </a:r>
            <a:r>
              <a:rPr lang="en-US" dirty="0" err="1" smtClean="0"/>
              <a:t>anos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336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Estrategias</a:t>
            </a:r>
            <a:r>
              <a:rPr lang="en-US" dirty="0" smtClean="0"/>
              <a:t> </a:t>
            </a:r>
            <a:r>
              <a:rPr lang="en-US" dirty="0" err="1" smtClean="0"/>
              <a:t>posibles</a:t>
            </a:r>
            <a:r>
              <a:rPr lang="en-US" dirty="0" smtClean="0"/>
              <a:t> </a:t>
            </a:r>
            <a:r>
              <a:rPr lang="en-US" dirty="0" err="1" smtClean="0"/>
              <a:t>emergentes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 mas </a:t>
            </a:r>
            <a:r>
              <a:rPr lang="en-US" dirty="0" err="1" smtClean="0"/>
              <a:t>informacion</a:t>
            </a:r>
            <a:r>
              <a:rPr lang="en-US" dirty="0" smtClean="0"/>
              <a:t>, </a:t>
            </a:r>
            <a:r>
              <a:rPr lang="en-US" dirty="0" err="1" smtClean="0"/>
              <a:t>escoger</a:t>
            </a:r>
            <a:r>
              <a:rPr lang="en-US" dirty="0"/>
              <a:t> </a:t>
            </a:r>
            <a:r>
              <a:rPr lang="en-US" dirty="0" err="1" smtClean="0"/>
              <a:t>estrategias</a:t>
            </a:r>
            <a:endParaRPr lang="en-US" dirty="0"/>
          </a:p>
          <a:p>
            <a:pPr lvl="1"/>
            <a:r>
              <a:rPr lang="en-US" dirty="0" smtClean="0"/>
              <a:t>Fuentes </a:t>
            </a:r>
            <a:r>
              <a:rPr lang="en-US" dirty="0"/>
              <a:t>de </a:t>
            </a:r>
            <a:r>
              <a:rPr lang="en-US" dirty="0" err="1"/>
              <a:t>diversidad</a:t>
            </a:r>
            <a:r>
              <a:rPr lang="en-US" dirty="0"/>
              <a:t> </a:t>
            </a:r>
            <a:r>
              <a:rPr lang="en-US" dirty="0" err="1"/>
              <a:t>potencialmente</a:t>
            </a:r>
            <a:r>
              <a:rPr lang="en-US" dirty="0"/>
              <a:t> </a:t>
            </a:r>
            <a:r>
              <a:rPr lang="en-US" dirty="0" err="1" smtClean="0"/>
              <a:t>util</a:t>
            </a:r>
            <a:r>
              <a:rPr lang="en-US" dirty="0"/>
              <a:t> </a:t>
            </a:r>
            <a:r>
              <a:rPr lang="en-US" dirty="0" smtClean="0"/>
              <a:t>por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redes</a:t>
            </a:r>
            <a:r>
              <a:rPr lang="en-US" dirty="0" smtClean="0"/>
              <a:t> de </a:t>
            </a:r>
            <a:r>
              <a:rPr lang="en-US" dirty="0" err="1" smtClean="0"/>
              <a:t>semilla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err="1" smtClean="0"/>
              <a:t>Mejoramiento</a:t>
            </a:r>
            <a:r>
              <a:rPr lang="en-US" dirty="0" smtClean="0"/>
              <a:t> </a:t>
            </a:r>
            <a:r>
              <a:rPr lang="en-US" dirty="0" err="1" smtClean="0"/>
              <a:t>participativo</a:t>
            </a:r>
            <a:r>
              <a:rPr lang="en-US" dirty="0" smtClean="0"/>
              <a:t>, </a:t>
            </a:r>
            <a:r>
              <a:rPr lang="en-US" dirty="0" err="1" smtClean="0"/>
              <a:t>evolutivo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Bancos</a:t>
            </a:r>
            <a:r>
              <a:rPr lang="en-US" dirty="0" smtClean="0"/>
              <a:t> </a:t>
            </a:r>
            <a:r>
              <a:rPr lang="en-US" dirty="0" err="1" smtClean="0"/>
              <a:t>comunitarios</a:t>
            </a:r>
            <a:r>
              <a:rPr lang="en-US" dirty="0" smtClean="0"/>
              <a:t> de </a:t>
            </a:r>
            <a:r>
              <a:rPr lang="en-US" dirty="0" err="1" smtClean="0"/>
              <a:t>germoplasma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err="1" smtClean="0"/>
              <a:t>Otras</a:t>
            </a:r>
            <a:r>
              <a:rPr lang="en-US" dirty="0" smtClean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986808"/>
            <a:ext cx="4343400" cy="288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9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9316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climatico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380509"/>
            <a:ext cx="3883152" cy="3276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Tempuraturas</a:t>
            </a:r>
            <a:r>
              <a:rPr lang="en-US" dirty="0" smtClean="0"/>
              <a:t> </a:t>
            </a:r>
            <a:r>
              <a:rPr lang="en-US" dirty="0" err="1" smtClean="0"/>
              <a:t>subiendo</a:t>
            </a:r>
            <a:endParaRPr lang="en-US" dirty="0" smtClean="0"/>
          </a:p>
          <a:p>
            <a:r>
              <a:rPr lang="en-US" dirty="0" err="1" smtClean="0"/>
              <a:t>Cambios</a:t>
            </a:r>
            <a:r>
              <a:rPr lang="en-US" dirty="0" smtClean="0"/>
              <a:t> de </a:t>
            </a:r>
            <a:r>
              <a:rPr lang="en-US" dirty="0" err="1" smtClean="0"/>
              <a:t>precipitacion</a:t>
            </a:r>
            <a:endParaRPr lang="en-US" dirty="0" smtClean="0"/>
          </a:p>
          <a:p>
            <a:pPr lvl="1"/>
            <a:r>
              <a:rPr lang="en-US" dirty="0" err="1" smtClean="0"/>
              <a:t>Llegada</a:t>
            </a:r>
            <a:r>
              <a:rPr lang="en-US" dirty="0" smtClean="0"/>
              <a:t> de las </a:t>
            </a:r>
            <a:r>
              <a:rPr lang="en-US" dirty="0" err="1" smtClean="0"/>
              <a:t>lluvias</a:t>
            </a:r>
            <a:endParaRPr lang="en-US" dirty="0" smtClean="0"/>
          </a:p>
          <a:p>
            <a:r>
              <a:rPr lang="en-US" dirty="0" err="1" smtClean="0"/>
              <a:t>Tormentas</a:t>
            </a:r>
            <a:r>
              <a:rPr lang="en-US" dirty="0" smtClean="0"/>
              <a:t> mas </a:t>
            </a:r>
            <a:r>
              <a:rPr lang="en-US" dirty="0" err="1" smtClean="0"/>
              <a:t>grandes</a:t>
            </a:r>
            <a:endParaRPr lang="en-US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2307" t="35232" r="7403" b="43351"/>
          <a:stretch/>
        </p:blipFill>
        <p:spPr bwMode="auto">
          <a:xfrm>
            <a:off x="381000" y="1551709"/>
            <a:ext cx="8410575" cy="14962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653976"/>
            <a:ext cx="3962400" cy="2640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7999"/>
            <a:ext cx="3962400" cy="17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Expresiones</a:t>
            </a:r>
            <a:r>
              <a:rPr lang="en-US" dirty="0" smtClean="0"/>
              <a:t> de </a:t>
            </a:r>
            <a:r>
              <a:rPr lang="en-US" dirty="0" err="1" smtClean="0"/>
              <a:t>gratitud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600199"/>
            <a:ext cx="6705600" cy="503874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Las Zapatistas por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invitacion</a:t>
            </a:r>
            <a:endParaRPr lang="en-US" sz="2800" dirty="0" smtClean="0"/>
          </a:p>
          <a:p>
            <a:r>
              <a:rPr lang="en-US" sz="2800" dirty="0" smtClean="0"/>
              <a:t>Hugo Perales por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colaboracion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Angel Martinez, Fernando Perez </a:t>
            </a:r>
            <a:r>
              <a:rPr lang="en-US" sz="2800" dirty="0" err="1" smtClean="0"/>
              <a:t>Perez</a:t>
            </a:r>
            <a:r>
              <a:rPr lang="en-US" sz="2800" dirty="0" smtClean="0"/>
              <a:t>, Gaspar </a:t>
            </a:r>
            <a:r>
              <a:rPr lang="en-US" sz="2800" dirty="0" err="1" smtClean="0"/>
              <a:t>Santiz</a:t>
            </a:r>
            <a:r>
              <a:rPr lang="en-US" sz="2800" dirty="0" smtClean="0"/>
              <a:t> Lopez por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trabajo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el campo y </a:t>
            </a:r>
            <a:r>
              <a:rPr lang="en-US" sz="2800" dirty="0" err="1" smtClean="0"/>
              <a:t>laboratorio</a:t>
            </a:r>
            <a:endParaRPr lang="en-US" sz="2800" dirty="0" smtClean="0"/>
          </a:p>
          <a:p>
            <a:r>
              <a:rPr lang="en-US" sz="2800" dirty="0" smtClean="0"/>
              <a:t>Matthew Kost, Brian Pace, Alexa Weiss por </a:t>
            </a:r>
            <a:r>
              <a:rPr lang="en-US" sz="2800" dirty="0" err="1" smtClean="0"/>
              <a:t>sus</a:t>
            </a:r>
            <a:r>
              <a:rPr lang="en-US" sz="2800" dirty="0" smtClean="0"/>
              <a:t> ideas y </a:t>
            </a:r>
            <a:r>
              <a:rPr lang="en-US" sz="2800" dirty="0" err="1" smtClean="0"/>
              <a:t>trabajo</a:t>
            </a:r>
            <a:endParaRPr lang="en-US" sz="2800" dirty="0"/>
          </a:p>
          <a:p>
            <a:r>
              <a:rPr lang="en-US" sz="2800" dirty="0" err="1" smtClean="0"/>
              <a:t>Patrocinadores</a:t>
            </a:r>
            <a:r>
              <a:rPr lang="en-US" sz="2800" dirty="0" smtClean="0"/>
              <a:t>:</a:t>
            </a:r>
          </a:p>
          <a:p>
            <a:pPr lvl="1"/>
            <a:r>
              <a:rPr lang="en-US" sz="2500" dirty="0" smtClean="0"/>
              <a:t>Fulbright-Garcia Robles</a:t>
            </a:r>
            <a:endParaRPr lang="en-US" sz="2500" dirty="0"/>
          </a:p>
          <a:p>
            <a:pPr lvl="1"/>
            <a:r>
              <a:rPr lang="en-US" sz="2500" dirty="0" smtClean="0"/>
              <a:t>Ohio </a:t>
            </a:r>
            <a:r>
              <a:rPr lang="en-US" sz="2500" dirty="0"/>
              <a:t>Agricultural Research and Development Center</a:t>
            </a:r>
          </a:p>
          <a:p>
            <a:pPr lvl="1"/>
            <a:r>
              <a:rPr lang="en-US" sz="2500" dirty="0"/>
              <a:t>National Geographic Society Committee for Research and </a:t>
            </a:r>
            <a:r>
              <a:rPr lang="en-US" sz="2500" dirty="0" smtClean="0"/>
              <a:t>Exploration</a:t>
            </a:r>
            <a:endParaRPr lang="en-US" sz="2500" dirty="0"/>
          </a:p>
          <a:p>
            <a:endParaRPr lang="en-US" sz="1800" dirty="0" smtClean="0"/>
          </a:p>
        </p:txBody>
      </p:sp>
      <p:pic>
        <p:nvPicPr>
          <p:cNvPr id="6" name="Picture 5" descr="CORNPL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10" y="1600199"/>
            <a:ext cx="1748304" cy="464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1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4904"/>
            <a:ext cx="76962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762000" y="0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en-US" sz="4400" dirty="0" err="1" smtClean="0">
                <a:solidFill>
                  <a:schemeClr val="tx2"/>
                </a:solidFill>
              </a:rPr>
              <a:t>Preguntas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Adaptacion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intervalo</a:t>
            </a:r>
            <a:r>
              <a:rPr lang="en-US" dirty="0" smtClean="0"/>
              <a:t> entre </a:t>
            </a:r>
            <a:r>
              <a:rPr lang="en-US" dirty="0" err="1" smtClean="0"/>
              <a:t>florecimiento</a:t>
            </a:r>
            <a:r>
              <a:rPr lang="en-US" dirty="0" smtClean="0"/>
              <a:t> de la </a:t>
            </a:r>
            <a:r>
              <a:rPr lang="en-US" dirty="0" err="1" smtClean="0"/>
              <a:t>espiga</a:t>
            </a:r>
            <a:r>
              <a:rPr lang="en-US" dirty="0" smtClean="0"/>
              <a:t> y del </a:t>
            </a:r>
            <a:r>
              <a:rPr lang="en-US" dirty="0" err="1" smtClean="0"/>
              <a:t>jilote</a:t>
            </a:r>
            <a:r>
              <a:rPr lang="en-US" dirty="0" smtClean="0"/>
              <a:t> ASI)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4814" y="4273060"/>
            <a:ext cx="8549186" cy="235634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Florecimiento</a:t>
            </a:r>
            <a:r>
              <a:rPr lang="en-US" dirty="0" smtClean="0"/>
              <a:t> </a:t>
            </a:r>
            <a:r>
              <a:rPr lang="en-US" dirty="0" err="1" smtClean="0"/>
              <a:t>temprano</a:t>
            </a:r>
            <a:r>
              <a:rPr lang="en-US" dirty="0" smtClean="0"/>
              <a:t> =&gt; mas </a:t>
            </a:r>
            <a:r>
              <a:rPr lang="en-US" dirty="0" err="1" smtClean="0"/>
              <a:t>produccion</a:t>
            </a:r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os locales no </a:t>
            </a:r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florecen</a:t>
            </a:r>
            <a:r>
              <a:rPr lang="en-US" dirty="0" smtClean="0"/>
              <a:t> </a:t>
            </a:r>
            <a:r>
              <a:rPr lang="en-US" dirty="0" err="1" smtClean="0"/>
              <a:t>rapido</a:t>
            </a:r>
            <a:endParaRPr lang="en-US" dirty="0"/>
          </a:p>
          <a:p>
            <a:r>
              <a:rPr lang="en-US" dirty="0" smtClean="0"/>
              <a:t>Los </a:t>
            </a:r>
            <a:r>
              <a:rPr lang="en-US" dirty="0" err="1" smtClean="0"/>
              <a:t>criollos</a:t>
            </a:r>
            <a:r>
              <a:rPr lang="en-US" dirty="0" smtClean="0"/>
              <a:t> locales y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mejorados</a:t>
            </a:r>
            <a:r>
              <a:rPr lang="en-US" dirty="0" smtClean="0"/>
              <a:t> </a:t>
            </a:r>
            <a:r>
              <a:rPr lang="en-US" dirty="0" err="1" smtClean="0"/>
              <a:t>tiendan</a:t>
            </a:r>
            <a:r>
              <a:rPr lang="en-US" dirty="0" smtClean="0"/>
              <a:t> a </a:t>
            </a:r>
            <a:r>
              <a:rPr lang="en-US" dirty="0" err="1" smtClean="0"/>
              <a:t>tener</a:t>
            </a:r>
            <a:r>
              <a:rPr lang="en-US" dirty="0" smtClean="0"/>
              <a:t> el ASI</a:t>
            </a:r>
            <a:r>
              <a:rPr lang="en-US" dirty="0"/>
              <a:t> </a:t>
            </a:r>
            <a:r>
              <a:rPr lang="en-US" dirty="0" smtClean="0"/>
              <a:t>mas </a:t>
            </a:r>
            <a:r>
              <a:rPr lang="en-US" dirty="0" err="1" smtClean="0"/>
              <a:t>corto</a:t>
            </a:r>
            <a:r>
              <a:rPr lang="en-US" dirty="0" smtClean="0"/>
              <a:t> (</a:t>
            </a:r>
            <a:r>
              <a:rPr lang="en-US" dirty="0" err="1" smtClean="0"/>
              <a:t>floracion</a:t>
            </a:r>
            <a:r>
              <a:rPr lang="en-US" dirty="0" smtClean="0"/>
              <a:t> </a:t>
            </a:r>
            <a:r>
              <a:rPr lang="en-US" dirty="0" err="1" smtClean="0"/>
              <a:t>sincronizada</a:t>
            </a:r>
            <a:r>
              <a:rPr lang="en-US" dirty="0" smtClean="0"/>
              <a:t>)</a:t>
            </a:r>
          </a:p>
          <a:p>
            <a:r>
              <a:rPr lang="en-US" dirty="0" smtClean="0"/>
              <a:t>ASI </a:t>
            </a:r>
            <a:r>
              <a:rPr lang="en-US" dirty="0" err="1" smtClean="0"/>
              <a:t>corto</a:t>
            </a:r>
            <a:r>
              <a:rPr lang="en-US" dirty="0" smtClean="0"/>
              <a:t> =&gt; mas </a:t>
            </a:r>
            <a:r>
              <a:rPr lang="en-US" dirty="0" err="1" smtClean="0"/>
              <a:t>produccion</a:t>
            </a:r>
            <a:r>
              <a:rPr lang="en-US" dirty="0" smtClean="0"/>
              <a:t> salvo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altos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23" y="1758461"/>
            <a:ext cx="4539577" cy="2514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567" y="1752600"/>
            <a:ext cx="4550157" cy="2520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0497" y="16002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2011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5334" y="163034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6477000"/>
            <a:ext cx="329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(Mercer and Perales, unpublished)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96665" y="2755370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3112" y="2930796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22682" y="2495797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77467" y="2864668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81883" y="2483668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602026" y="2740296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0595" y="1676400"/>
            <a:ext cx="8632056" cy="266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Caracteristicas</a:t>
            </a:r>
            <a:r>
              <a:rPr lang="en-US" dirty="0" smtClean="0"/>
              <a:t> </a:t>
            </a:r>
            <a:r>
              <a:rPr lang="en-US" dirty="0" err="1" smtClean="0"/>
              <a:t>fisiologicas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416" y="5257800"/>
            <a:ext cx="8229600" cy="1870832"/>
          </a:xfrm>
        </p:spPr>
        <p:txBody>
          <a:bodyPr>
            <a:noAutofit/>
          </a:bodyPr>
          <a:lstStyle/>
          <a:p>
            <a:r>
              <a:rPr lang="en-US" sz="2400" dirty="0" smtClean="0"/>
              <a:t>Non-local </a:t>
            </a:r>
            <a:r>
              <a:rPr lang="en-US" sz="2400" dirty="0"/>
              <a:t>type has </a:t>
            </a:r>
            <a:r>
              <a:rPr lang="en-US" sz="2400" dirty="0" smtClean="0"/>
              <a:t>lowest photosynthetic </a:t>
            </a:r>
            <a:r>
              <a:rPr lang="en-US" sz="2400" dirty="0"/>
              <a:t>rate </a:t>
            </a:r>
            <a:r>
              <a:rPr lang="en-US" sz="2400" dirty="0" smtClean="0"/>
              <a:t>(sig in highlands)</a:t>
            </a:r>
            <a:endParaRPr lang="en-US" sz="2400" dirty="0"/>
          </a:p>
          <a:p>
            <a:r>
              <a:rPr lang="en-US" sz="2400" dirty="0"/>
              <a:t>Differentiation of stomatal conductance only occurs in highlands</a:t>
            </a:r>
          </a:p>
          <a:p>
            <a:r>
              <a:rPr lang="en-US" sz="2400" dirty="0"/>
              <a:t>Analysis of selection on trait values in each location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Photosynthetic rate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Stomatal conductance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90076" y="3572079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µ</a:t>
            </a:r>
            <a:r>
              <a:rPr lang="en-US" b="1" dirty="0" err="1">
                <a:solidFill>
                  <a:prstClr val="black"/>
                </a:solidFill>
              </a:rPr>
              <a:t>mol</a:t>
            </a:r>
            <a:r>
              <a:rPr lang="en-US" b="1" dirty="0">
                <a:solidFill>
                  <a:prstClr val="black"/>
                </a:solidFill>
              </a:rPr>
              <a:t> m</a:t>
            </a:r>
            <a:r>
              <a:rPr lang="en-US" b="1" baseline="30000" dirty="0">
                <a:solidFill>
                  <a:prstClr val="black"/>
                </a:solidFill>
              </a:rPr>
              <a:t>-2</a:t>
            </a:r>
            <a:r>
              <a:rPr lang="en-US" b="1" dirty="0">
                <a:solidFill>
                  <a:prstClr val="black"/>
                </a:solidFill>
              </a:rPr>
              <a:t> s­­</a:t>
            </a:r>
            <a:r>
              <a:rPr lang="en-US" b="1" baseline="30000" dirty="0">
                <a:solidFill>
                  <a:prstClr val="black"/>
                </a:solidFill>
              </a:rPr>
              <a:t>-1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8092" y="4911441"/>
            <a:ext cx="2366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Garden elevation (m)</a:t>
            </a:r>
          </a:p>
        </p:txBody>
      </p:sp>
      <p:pic>
        <p:nvPicPr>
          <p:cNvPr id="8194" name="Picture 2" descr="C:\Users\mercer.97\Pictures\HCS Mercer Lab\Brian Pace 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0"/>
            <a:ext cx="1209675" cy="163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86400" y="6488668"/>
            <a:ext cx="374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Pace, Perales, and Mercer, unpublished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4430751" y="2392681"/>
          <a:ext cx="4713249" cy="266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192486"/>
              </p:ext>
            </p:extLst>
          </p:nvPr>
        </p:nvGraphicFramePr>
        <p:xfrm>
          <a:off x="466662" y="2337860"/>
          <a:ext cx="4055055" cy="270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360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>
            <a:noAutofit/>
          </a:bodyPr>
          <a:lstStyle/>
          <a:p>
            <a:r>
              <a:rPr lang="en-US" sz="3800" dirty="0" smtClean="0"/>
              <a:t>Differentiation : transcription of UV-B protectants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526843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secondary metabolite pathway, multiple differences between expression by HL and LL</a:t>
            </a:r>
          </a:p>
          <a:p>
            <a:r>
              <a:rPr lang="en-US" dirty="0"/>
              <a:t>G</a:t>
            </a:r>
            <a:r>
              <a:rPr lang="en-US" dirty="0" smtClean="0"/>
              <a:t>enes related to </a:t>
            </a:r>
            <a:r>
              <a:rPr lang="en-US" dirty="0" err="1" smtClean="0"/>
              <a:t>flavonol</a:t>
            </a:r>
            <a:r>
              <a:rPr lang="en-US" dirty="0" smtClean="0"/>
              <a:t> production are upregulated in the HL landraces</a:t>
            </a:r>
          </a:p>
          <a:p>
            <a:r>
              <a:rPr lang="en-US" dirty="0" smtClean="0"/>
              <a:t>Genes related to anthocyanin production are upregulated in LL</a:t>
            </a:r>
          </a:p>
          <a:p>
            <a:r>
              <a:rPr lang="en-US" dirty="0" smtClean="0"/>
              <a:t>HL and LL may have different abilities to protect themselves from UV-B, different fitness consequences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237990" cy="4162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5257800" y="5181600"/>
            <a:ext cx="0" cy="990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162800" y="5181600"/>
            <a:ext cx="0" cy="990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2935" y="6096000"/>
            <a:ext cx="815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flavonols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47935" y="6093023"/>
            <a:ext cx="815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flavonols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172200" y="5809621"/>
            <a:ext cx="0" cy="4953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229600" y="5809621"/>
            <a:ext cx="0" cy="4953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38800" y="6245423"/>
            <a:ext cx="108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anthocyanins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691816" y="6248400"/>
            <a:ext cx="108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anthocyanins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608779" y="6553200"/>
            <a:ext cx="2320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Kost</a:t>
            </a:r>
            <a:r>
              <a:rPr lang="en-US" sz="1600" dirty="0" smtClean="0"/>
              <a:t> et al., unpublished </a:t>
            </a:r>
            <a:r>
              <a:rPr lang="en-US" sz="1600" dirty="0" err="1" smtClean="0"/>
              <a:t>ms</a:t>
            </a:r>
            <a:endParaRPr lang="en-US" sz="1600" dirty="0"/>
          </a:p>
        </p:txBody>
      </p:sp>
      <p:pic>
        <p:nvPicPr>
          <p:cNvPr id="14" name="Picture 2" descr="C:\Users\mercer.97\Pictures\HCS Mercer Lab\Matthew 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"/>
            <a:ext cx="1143000" cy="172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5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Efectos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necesidades</a:t>
            </a:r>
            <a:r>
              <a:rPr lang="en-US" dirty="0" smtClean="0"/>
              <a:t> </a:t>
            </a:r>
            <a:r>
              <a:rPr lang="en-US" dirty="0" err="1" smtClean="0"/>
              <a:t>basicas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apacidad</a:t>
            </a:r>
            <a:r>
              <a:rPr lang="en-US" dirty="0" smtClean="0"/>
              <a:t> a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aceso</a:t>
            </a:r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obtener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gua</a:t>
            </a:r>
          </a:p>
          <a:p>
            <a:pPr lvl="1"/>
            <a:r>
              <a:rPr lang="en-US" dirty="0" smtClean="0"/>
              <a:t>Comida</a:t>
            </a:r>
          </a:p>
          <a:p>
            <a:pPr lvl="1"/>
            <a:r>
              <a:rPr lang="en-US" dirty="0" err="1" smtClean="0"/>
              <a:t>Albergue</a:t>
            </a:r>
            <a:endParaRPr lang="en-US" dirty="0" smtClean="0"/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alud</a:t>
            </a:r>
            <a:r>
              <a:rPr lang="en-US" dirty="0" smtClean="0"/>
              <a:t> y </a:t>
            </a:r>
            <a:r>
              <a:rPr lang="en-US" dirty="0" err="1" smtClean="0"/>
              <a:t>seguridad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=&gt;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cantidades</a:t>
            </a:r>
            <a:r>
              <a:rPr lang="en-US" dirty="0" smtClean="0"/>
              <a:t> </a:t>
            </a:r>
            <a:r>
              <a:rPr lang="en-US" dirty="0" err="1" smtClean="0"/>
              <a:t>suficientes</a:t>
            </a:r>
            <a:r>
              <a:rPr lang="en-US" dirty="0" smtClean="0"/>
              <a:t> y de </a:t>
            </a:r>
            <a:r>
              <a:rPr lang="en-US" dirty="0" err="1" smtClean="0"/>
              <a:t>calidad</a:t>
            </a:r>
            <a:r>
              <a:rPr lang="en-US" dirty="0" smtClean="0"/>
              <a:t> </a:t>
            </a:r>
            <a:r>
              <a:rPr lang="en-US" dirty="0" err="1" smtClean="0"/>
              <a:t>buena</a:t>
            </a:r>
            <a:endParaRPr lang="en-US" dirty="0" smtClean="0"/>
          </a:p>
          <a:p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agricultura</a:t>
            </a:r>
            <a:r>
              <a:rPr lang="en-US" dirty="0" smtClean="0"/>
              <a:t> y </a:t>
            </a:r>
            <a:r>
              <a:rPr lang="en-US" dirty="0" err="1" smtClean="0"/>
              <a:t>produccion</a:t>
            </a:r>
            <a:r>
              <a:rPr lang="en-US" dirty="0" smtClean="0"/>
              <a:t> de comida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agricultura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87952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Funciones</a:t>
            </a:r>
            <a:r>
              <a:rPr lang="en-US" dirty="0" smtClean="0"/>
              <a:t> del </a:t>
            </a:r>
            <a:r>
              <a:rPr lang="en-US" dirty="0" err="1" smtClean="0"/>
              <a:t>agroecosistema</a:t>
            </a:r>
            <a:endParaRPr lang="en-US" dirty="0" smtClean="0"/>
          </a:p>
          <a:p>
            <a:r>
              <a:rPr lang="en-US" dirty="0" err="1" smtClean="0"/>
              <a:t>Presion</a:t>
            </a:r>
            <a:r>
              <a:rPr lang="en-US" dirty="0" smtClean="0"/>
              <a:t> de </a:t>
            </a:r>
            <a:r>
              <a:rPr lang="en-US" dirty="0" err="1" smtClean="0"/>
              <a:t>plagas</a:t>
            </a:r>
            <a:r>
              <a:rPr lang="en-US" dirty="0" smtClean="0"/>
              <a:t>, red </a:t>
            </a:r>
            <a:r>
              <a:rPr lang="en-US" dirty="0" err="1" smtClean="0"/>
              <a:t>alimentaria</a:t>
            </a:r>
            <a:endParaRPr lang="en-US" dirty="0"/>
          </a:p>
          <a:p>
            <a:r>
              <a:rPr lang="en-US" dirty="0" err="1" smtClean="0"/>
              <a:t>Funcion</a:t>
            </a:r>
            <a:r>
              <a:rPr lang="en-US" dirty="0" smtClean="0"/>
              <a:t> de </a:t>
            </a:r>
            <a:r>
              <a:rPr lang="en-US" dirty="0" err="1" smtClean="0"/>
              <a:t>insumos</a:t>
            </a:r>
            <a:endParaRPr lang="en-US" dirty="0" smtClean="0"/>
          </a:p>
          <a:p>
            <a:r>
              <a:rPr lang="en-US" dirty="0" err="1"/>
              <a:t>C</a:t>
            </a:r>
            <a:r>
              <a:rPr lang="en-US" dirty="0" err="1" smtClean="0"/>
              <a:t>apacidad</a:t>
            </a:r>
            <a:r>
              <a:rPr lang="en-US" dirty="0" smtClean="0"/>
              <a:t> a </a:t>
            </a:r>
            <a:r>
              <a:rPr lang="en-US" dirty="0" err="1" smtClean="0"/>
              <a:t>sembrar</a:t>
            </a:r>
            <a:r>
              <a:rPr lang="en-US" dirty="0" smtClean="0"/>
              <a:t> un </a:t>
            </a:r>
            <a:r>
              <a:rPr lang="en-US" dirty="0" err="1" smtClean="0"/>
              <a:t>cultivo</a:t>
            </a:r>
            <a:r>
              <a:rPr lang="en-US" dirty="0" smtClean="0"/>
              <a:t> particular</a:t>
            </a:r>
            <a:endParaRPr lang="en-US" dirty="0"/>
          </a:p>
          <a:p>
            <a:r>
              <a:rPr lang="en-US" dirty="0" err="1" smtClean="0"/>
              <a:t>Productividad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cultivos</a:t>
            </a:r>
            <a:endParaRPr lang="en-US" dirty="0"/>
          </a:p>
          <a:p>
            <a:r>
              <a:rPr lang="en-US" dirty="0" err="1"/>
              <a:t>C</a:t>
            </a:r>
            <a:r>
              <a:rPr lang="en-US" dirty="0" err="1" smtClean="0"/>
              <a:t>apacidad</a:t>
            </a:r>
            <a:r>
              <a:rPr lang="en-US" dirty="0" smtClean="0"/>
              <a:t> a </a:t>
            </a:r>
            <a:r>
              <a:rPr lang="en-US" dirty="0" err="1" smtClean="0"/>
              <a:t>sembrar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variedad</a:t>
            </a:r>
            <a:r>
              <a:rPr lang="en-US" dirty="0" smtClean="0"/>
              <a:t> particular de un </a:t>
            </a:r>
            <a:r>
              <a:rPr lang="en-US" dirty="0" err="1" smtClean="0"/>
              <a:t>cultivo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31" y="2019300"/>
            <a:ext cx="4140469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56922" y="6340441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www.researchgate.net/profile/Nicholas_Ostle/publication/5237897/figure/fig1/AS:271881781641229@1441833076825/Figure-1-Direct-and-indirect-effects-of-climate-change-on-soil-microbial-communities-and.png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961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climatico</a:t>
            </a:r>
            <a:r>
              <a:rPr lang="en-US" dirty="0" smtClean="0"/>
              <a:t> y </a:t>
            </a:r>
            <a:r>
              <a:rPr lang="en-US" dirty="0" err="1" smtClean="0"/>
              <a:t>produccion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77296"/>
          </a:xfrm>
        </p:spPr>
        <p:txBody>
          <a:bodyPr>
            <a:normAutofit lnSpcReduction="10000"/>
          </a:bodyPr>
          <a:lstStyle/>
          <a:p>
            <a:r>
              <a:rPr lang="en-US" sz="3200" dirty="0" err="1"/>
              <a:t>Predicciones</a:t>
            </a:r>
            <a:r>
              <a:rPr lang="en-US" sz="3200" dirty="0"/>
              <a:t> y </a:t>
            </a:r>
            <a:r>
              <a:rPr lang="en-US" sz="3200" dirty="0" err="1"/>
              <a:t>observaciones</a:t>
            </a:r>
            <a:r>
              <a:rPr lang="en-US" sz="3200" dirty="0"/>
              <a:t> de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disminuacion</a:t>
            </a:r>
            <a:r>
              <a:rPr lang="en-US" sz="3200" dirty="0" smtClean="0"/>
              <a:t> de la </a:t>
            </a:r>
            <a:r>
              <a:rPr lang="en-US" sz="3200" dirty="0" err="1" smtClean="0"/>
              <a:t>produccion</a:t>
            </a:r>
            <a:r>
              <a:rPr lang="en-US" sz="3200" dirty="0" smtClean="0"/>
              <a:t> </a:t>
            </a:r>
            <a:r>
              <a:rPr lang="en-US" sz="3200" dirty="0"/>
              <a:t>de </a:t>
            </a:r>
            <a:r>
              <a:rPr lang="en-US" sz="3200" dirty="0" err="1" smtClean="0"/>
              <a:t>cultivos</a:t>
            </a:r>
            <a:r>
              <a:rPr lang="en-US" sz="3200" dirty="0" smtClean="0"/>
              <a:t> </a:t>
            </a:r>
            <a:r>
              <a:rPr lang="en-US" sz="2600" dirty="0" smtClean="0"/>
              <a:t>(Lobell </a:t>
            </a:r>
            <a:r>
              <a:rPr lang="en-US" sz="2600" dirty="0"/>
              <a:t>et al. 2008, </a:t>
            </a:r>
            <a:r>
              <a:rPr lang="en-US" sz="2600" dirty="0" smtClean="0"/>
              <a:t>2011)</a:t>
            </a:r>
            <a:endParaRPr lang="en-US" dirty="0"/>
          </a:p>
          <a:p>
            <a:r>
              <a:rPr lang="en-US" dirty="0" err="1" smtClean="0"/>
              <a:t>Movimiento</a:t>
            </a:r>
            <a:r>
              <a:rPr lang="en-US" dirty="0" smtClean="0"/>
              <a:t> de </a:t>
            </a:r>
            <a:r>
              <a:rPr lang="en-US" dirty="0" err="1" smtClean="0"/>
              <a:t>ecozonas</a:t>
            </a:r>
            <a:endParaRPr lang="en-US" dirty="0" smtClean="0"/>
          </a:p>
          <a:p>
            <a:pPr lvl="1"/>
            <a:r>
              <a:rPr lang="en-US" dirty="0" err="1" smtClean="0"/>
              <a:t>Cambio</a:t>
            </a:r>
            <a:r>
              <a:rPr lang="en-US" dirty="0" smtClean="0"/>
              <a:t> del </a:t>
            </a:r>
            <a:r>
              <a:rPr lang="en-US" dirty="0" err="1" smtClean="0"/>
              <a:t>nivel</a:t>
            </a:r>
            <a:r>
              <a:rPr lang="en-US" dirty="0" smtClean="0"/>
              <a:t> de adaptation de </a:t>
            </a:r>
            <a:r>
              <a:rPr lang="en-US" dirty="0" err="1" smtClean="0"/>
              <a:t>cultivos</a:t>
            </a:r>
            <a:r>
              <a:rPr lang="en-US" dirty="0" smtClean="0"/>
              <a:t> o </a:t>
            </a:r>
            <a:r>
              <a:rPr lang="en-US" dirty="0" err="1" smtClean="0"/>
              <a:t>variedades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4354734"/>
            <a:ext cx="9858375" cy="224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010400" y="6549936"/>
            <a:ext cx="213360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600" dirty="0" err="1" smtClean="0">
                <a:latin typeface="+mj-lt"/>
              </a:rPr>
              <a:t>Bellon</a:t>
            </a:r>
            <a:r>
              <a:rPr lang="en-GB" sz="1600" dirty="0" smtClean="0">
                <a:latin typeface="+mj-lt"/>
              </a:rPr>
              <a:t> et </a:t>
            </a:r>
            <a:r>
              <a:rPr lang="en-GB" sz="1600" dirty="0">
                <a:latin typeface="+mj-lt"/>
              </a:rPr>
              <a:t>al. </a:t>
            </a:r>
            <a:r>
              <a:rPr lang="en-GB" sz="1600" dirty="0" smtClean="0">
                <a:latin typeface="+mj-lt"/>
              </a:rPr>
              <a:t>2011. PNAS</a:t>
            </a:r>
            <a:endParaRPr lang="en-GB" sz="1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4277496"/>
            <a:ext cx="105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Promedio</a:t>
            </a:r>
            <a:endParaRPr lang="en-US" dirty="0" smtClean="0"/>
          </a:p>
          <a:p>
            <a:r>
              <a:rPr lang="en-US" dirty="0" err="1" smtClean="0"/>
              <a:t>Futuro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94971" y="4278868"/>
            <a:ext cx="9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Extremo</a:t>
            </a:r>
            <a:endParaRPr lang="en-US" dirty="0" smtClean="0"/>
          </a:p>
          <a:p>
            <a:r>
              <a:rPr lang="en-US" dirty="0" err="1" smtClean="0"/>
              <a:t>Futuro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277496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Corriente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agroecologia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81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Entender</a:t>
            </a:r>
            <a:r>
              <a:rPr lang="en-US" dirty="0" smtClean="0"/>
              <a:t> </a:t>
            </a:r>
            <a:r>
              <a:rPr lang="en-US" dirty="0" err="1" smtClean="0"/>
              <a:t>cambios</a:t>
            </a:r>
            <a:endParaRPr lang="en-US" dirty="0" smtClean="0"/>
          </a:p>
          <a:p>
            <a:r>
              <a:rPr lang="en-US" dirty="0" err="1" smtClean="0"/>
              <a:t>Adaptaciones</a:t>
            </a:r>
            <a:r>
              <a:rPr lang="en-US" dirty="0" smtClean="0"/>
              <a:t> de </a:t>
            </a:r>
            <a:r>
              <a:rPr lang="en-US" dirty="0" err="1" smtClean="0"/>
              <a:t>manejo</a:t>
            </a:r>
            <a:r>
              <a:rPr lang="en-US" dirty="0" smtClean="0"/>
              <a:t> para </a:t>
            </a:r>
            <a:r>
              <a:rPr lang="en-US" dirty="0" err="1"/>
              <a:t>mantener</a:t>
            </a:r>
            <a:r>
              <a:rPr lang="en-US" dirty="0"/>
              <a:t> </a:t>
            </a:r>
            <a:r>
              <a:rPr lang="en-US" dirty="0" err="1" smtClean="0"/>
              <a:t>produccion</a:t>
            </a:r>
            <a:endParaRPr lang="en-US" dirty="0" smtClean="0"/>
          </a:p>
          <a:p>
            <a:pPr lvl="1"/>
            <a:r>
              <a:rPr lang="en-US" dirty="0"/>
              <a:t>No </a:t>
            </a:r>
            <a:r>
              <a:rPr lang="en-US" dirty="0" err="1"/>
              <a:t>es</a:t>
            </a:r>
            <a:r>
              <a:rPr lang="en-US" dirty="0"/>
              <a:t> la hora por OMGs (Mercer et al. 2012</a:t>
            </a:r>
            <a:r>
              <a:rPr lang="en-US" dirty="0" smtClean="0"/>
              <a:t>) </a:t>
            </a:r>
          </a:p>
          <a:p>
            <a:r>
              <a:rPr lang="en-US" dirty="0" err="1"/>
              <a:t>A</a:t>
            </a:r>
            <a:r>
              <a:rPr lang="en-US" dirty="0" err="1" smtClean="0"/>
              <a:t>umentar</a:t>
            </a:r>
            <a:r>
              <a:rPr lang="en-US" dirty="0" smtClean="0"/>
              <a:t> </a:t>
            </a:r>
            <a:r>
              <a:rPr lang="en-US" dirty="0"/>
              <a:t>el </a:t>
            </a:r>
            <a:r>
              <a:rPr lang="en-US" dirty="0" err="1"/>
              <a:t>poder</a:t>
            </a:r>
            <a:r>
              <a:rPr lang="en-US" dirty="0"/>
              <a:t> de </a:t>
            </a:r>
            <a:r>
              <a:rPr lang="en-US" dirty="0" err="1"/>
              <a:t>recuperacion</a:t>
            </a:r>
            <a:r>
              <a:rPr lang="en-US" dirty="0"/>
              <a:t> del </a:t>
            </a:r>
            <a:r>
              <a:rPr lang="en-US" dirty="0" err="1" smtClean="0"/>
              <a:t>agroecosistema</a:t>
            </a:r>
            <a:r>
              <a:rPr lang="en-US" dirty="0" smtClean="0"/>
              <a:t> con mas:</a:t>
            </a:r>
            <a:endParaRPr lang="en-US" dirty="0"/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arbono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/>
              <a:t>suelo</a:t>
            </a:r>
            <a:endParaRPr lang="en-US" dirty="0"/>
          </a:p>
          <a:p>
            <a:pPr lvl="1"/>
            <a:r>
              <a:rPr lang="en-US" dirty="0" err="1" smtClean="0"/>
              <a:t>Capacidad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guardar</a:t>
            </a:r>
            <a:r>
              <a:rPr lang="en-US" dirty="0" smtClean="0"/>
              <a:t> </a:t>
            </a:r>
            <a:r>
              <a:rPr lang="en-US" dirty="0" err="1"/>
              <a:t>agua</a:t>
            </a:r>
            <a:endParaRPr lang="en-US" dirty="0"/>
          </a:p>
          <a:p>
            <a:pPr lvl="1"/>
            <a:r>
              <a:rPr lang="en-US" dirty="0" err="1" smtClean="0"/>
              <a:t>Diversidad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cultivos</a:t>
            </a:r>
            <a:endParaRPr lang="en-US" dirty="0"/>
          </a:p>
          <a:p>
            <a:r>
              <a:rPr lang="en-US" dirty="0" err="1" smtClean="0"/>
              <a:t>Importancia</a:t>
            </a:r>
            <a:r>
              <a:rPr lang="en-US" dirty="0" smtClean="0"/>
              <a:t> de </a:t>
            </a:r>
            <a:r>
              <a:rPr lang="en-US" dirty="0" err="1" smtClean="0"/>
              <a:t>diversidad</a:t>
            </a:r>
            <a:r>
              <a:rPr lang="en-US" dirty="0" smtClean="0"/>
              <a:t> </a:t>
            </a:r>
            <a:r>
              <a:rPr lang="en-US" dirty="0" err="1" smtClean="0"/>
              <a:t>genetica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</a:t>
            </a:r>
            <a:r>
              <a:rPr lang="en-US" dirty="0" err="1" smtClean="0"/>
              <a:t>cultivos</a:t>
            </a:r>
            <a:r>
              <a:rPr lang="en-US" dirty="0" smtClean="0"/>
              <a:t> para </a:t>
            </a:r>
            <a:r>
              <a:rPr lang="en-US" dirty="0" err="1" smtClean="0"/>
              <a:t>resistir</a:t>
            </a:r>
            <a:r>
              <a:rPr lang="en-US" dirty="0" smtClean="0"/>
              <a:t> el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climaticos</a:t>
            </a:r>
            <a:endParaRPr lang="en-US" dirty="0" smtClean="0"/>
          </a:p>
          <a:p>
            <a:pPr lvl="1"/>
            <a:r>
              <a:rPr lang="en-US" dirty="0" err="1" smtClean="0"/>
              <a:t>Agroecologia</a:t>
            </a:r>
            <a:r>
              <a:rPr lang="en-US" dirty="0" smtClean="0"/>
              <a:t> </a:t>
            </a:r>
            <a:r>
              <a:rPr lang="en-US" dirty="0" err="1" smtClean="0"/>
              <a:t>evolutiva</a:t>
            </a:r>
            <a:r>
              <a:rPr lang="en-US" dirty="0" smtClean="0"/>
              <a:t> (Mercer,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prensa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2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Respuestas</a:t>
            </a:r>
            <a:r>
              <a:rPr lang="en-US" dirty="0" smtClean="0"/>
              <a:t> </a:t>
            </a:r>
            <a:r>
              <a:rPr lang="en-US" dirty="0" err="1" smtClean="0"/>
              <a:t>esperadas</a:t>
            </a:r>
            <a:r>
              <a:rPr lang="en-US" dirty="0" smtClean="0"/>
              <a:t> de </a:t>
            </a:r>
            <a:r>
              <a:rPr lang="en-US" dirty="0" err="1" smtClean="0"/>
              <a:t>criollos</a:t>
            </a:r>
            <a:r>
              <a:rPr lang="en-US" dirty="0" smtClean="0"/>
              <a:t> a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climatico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/>
          <a:lstStyle/>
          <a:p>
            <a:r>
              <a:rPr lang="en-US" dirty="0" err="1" smtClean="0"/>
              <a:t>Plasticidad</a:t>
            </a:r>
            <a:r>
              <a:rPr lang="en-US" dirty="0" smtClean="0"/>
              <a:t> </a:t>
            </a:r>
            <a:r>
              <a:rPr lang="en-US" dirty="0" err="1" smtClean="0"/>
              <a:t>fenotipica</a:t>
            </a:r>
            <a:endParaRPr lang="en-US" dirty="0"/>
          </a:p>
          <a:p>
            <a:r>
              <a:rPr lang="en-US" dirty="0" err="1" smtClean="0"/>
              <a:t>Adaptacion</a:t>
            </a:r>
            <a:endParaRPr lang="en-US" dirty="0"/>
          </a:p>
          <a:p>
            <a:r>
              <a:rPr lang="en-US" dirty="0" err="1" smtClean="0"/>
              <a:t>Flujo</a:t>
            </a:r>
            <a:r>
              <a:rPr lang="en-US" dirty="0" smtClean="0"/>
              <a:t> </a:t>
            </a:r>
            <a:r>
              <a:rPr lang="en-US" dirty="0" err="1" smtClean="0"/>
              <a:t>genico</a:t>
            </a:r>
            <a:endParaRPr lang="en-US" dirty="0"/>
          </a:p>
          <a:p>
            <a:r>
              <a:rPr lang="en-US" dirty="0" err="1" smtClean="0"/>
              <a:t>Extincion</a:t>
            </a:r>
            <a:r>
              <a:rPr lang="en-US" dirty="0" smtClean="0"/>
              <a:t> local = </a:t>
            </a:r>
            <a:r>
              <a:rPr lang="en-US" dirty="0" err="1" smtClean="0"/>
              <a:t>perdida</a:t>
            </a:r>
            <a:r>
              <a:rPr lang="en-US" dirty="0" smtClean="0"/>
              <a:t> de </a:t>
            </a:r>
            <a:r>
              <a:rPr lang="en-US" dirty="0" err="1" smtClean="0"/>
              <a:t>poblaciones</a:t>
            </a:r>
            <a:r>
              <a:rPr lang="en-US" dirty="0" smtClean="0"/>
              <a:t>, </a:t>
            </a:r>
            <a:r>
              <a:rPr lang="en-US" dirty="0" err="1" smtClean="0"/>
              <a:t>razas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6477000"/>
            <a:ext cx="513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(Mercer and Perales. 2010. Evolutionary Applications)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4572000" y="1600200"/>
            <a:ext cx="3810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572000" y="2057400"/>
            <a:ext cx="3810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Plasticidad</a:t>
            </a:r>
            <a:r>
              <a:rPr lang="en-US" dirty="0" smtClean="0"/>
              <a:t> </a:t>
            </a:r>
            <a:r>
              <a:rPr lang="en-US" dirty="0" err="1" smtClean="0"/>
              <a:t>fenotipico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morfologia</a:t>
            </a:r>
            <a:r>
              <a:rPr lang="en-US" dirty="0" smtClean="0"/>
              <a:t>, </a:t>
            </a:r>
            <a:r>
              <a:rPr lang="en-US" dirty="0" err="1" smtClean="0"/>
              <a:t>fenologia</a:t>
            </a:r>
            <a:r>
              <a:rPr lang="en-US" dirty="0" smtClean="0"/>
              <a:t>, o </a:t>
            </a:r>
            <a:r>
              <a:rPr lang="en-US" dirty="0" err="1" smtClean="0"/>
              <a:t>fisiologia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requiere</a:t>
            </a:r>
            <a:r>
              <a:rPr lang="en-US" dirty="0" smtClean="0"/>
              <a:t> un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genetico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 smtClean="0"/>
              <a:t>Posiblemente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mantener</a:t>
            </a:r>
            <a:r>
              <a:rPr lang="en-US" dirty="0" smtClean="0"/>
              <a:t> </a:t>
            </a:r>
            <a:r>
              <a:rPr lang="en-US" dirty="0" err="1" smtClean="0"/>
              <a:t>rendimiento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Respuestas</a:t>
            </a:r>
            <a:r>
              <a:rPr lang="en-US" dirty="0" smtClean="0"/>
              <a:t> a </a:t>
            </a:r>
            <a:r>
              <a:rPr lang="en-US" dirty="0" err="1" smtClean="0"/>
              <a:t>varias</a:t>
            </a:r>
            <a:r>
              <a:rPr lang="en-US" dirty="0" smtClean="0"/>
              <a:t> variables </a:t>
            </a:r>
            <a:r>
              <a:rPr lang="en-US" dirty="0" err="1" smtClean="0"/>
              <a:t>ambientales</a:t>
            </a:r>
            <a:r>
              <a:rPr lang="en-US" dirty="0" smtClean="0"/>
              <a:t> a la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dificil</a:t>
            </a:r>
            <a:endParaRPr lang="en-US" dirty="0" smtClean="0"/>
          </a:p>
          <a:p>
            <a:pPr lvl="1"/>
            <a:r>
              <a:rPr lang="en-US" dirty="0" err="1" smtClean="0"/>
              <a:t>Plasticidad</a:t>
            </a:r>
            <a:r>
              <a:rPr lang="en-US" dirty="0" smtClean="0"/>
              <a:t> </a:t>
            </a:r>
            <a:r>
              <a:rPr lang="en-US" dirty="0" err="1" smtClean="0"/>
              <a:t>frente</a:t>
            </a:r>
            <a:r>
              <a:rPr lang="en-US" dirty="0" smtClean="0"/>
              <a:t> </a:t>
            </a:r>
            <a:r>
              <a:rPr lang="en-US" dirty="0" err="1" smtClean="0"/>
              <a:t>cambios</a:t>
            </a:r>
            <a:r>
              <a:rPr lang="en-US" dirty="0" smtClean="0"/>
              <a:t> de </a:t>
            </a:r>
            <a:r>
              <a:rPr lang="en-US" dirty="0" err="1" smtClean="0"/>
              <a:t>temperatura</a:t>
            </a:r>
            <a:r>
              <a:rPr lang="en-US" dirty="0" smtClean="0"/>
              <a:t>, </a:t>
            </a:r>
            <a:r>
              <a:rPr lang="en-US" dirty="0" err="1" smtClean="0"/>
              <a:t>precipitacion</a:t>
            </a:r>
            <a:r>
              <a:rPr lang="en-US" dirty="0" smtClean="0"/>
              <a:t>, y CO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6477000"/>
            <a:ext cx="513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(Mercer and Perales. 2010. Evolutionary Applications)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44890</TotalTime>
  <Words>1536</Words>
  <Application>Microsoft Office PowerPoint</Application>
  <PresentationFormat>On-screen Show (4:3)</PresentationFormat>
  <Paragraphs>392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msgothic</vt:lpstr>
      <vt:lpstr>Tw Cen MT</vt:lpstr>
      <vt:lpstr>Wingdings</vt:lpstr>
      <vt:lpstr>Wingdings 2</vt:lpstr>
      <vt:lpstr>Median</vt:lpstr>
      <vt:lpstr>ADAPTACION DE CULTIVOS FRENTE LA TORMENTA Y CAMBIO CLIMATICO</vt:lpstr>
      <vt:lpstr>La Tormenta</vt:lpstr>
      <vt:lpstr>Cambio climatico</vt:lpstr>
      <vt:lpstr>Efectos en necesidades basicas</vt:lpstr>
      <vt:lpstr>Cambios en agricultura </vt:lpstr>
      <vt:lpstr>Cambio climatico y produccion</vt:lpstr>
      <vt:lpstr>Uso de agroecologia</vt:lpstr>
      <vt:lpstr>Respuestas esperadas de criollos a cambio climatico</vt:lpstr>
      <vt:lpstr>Plasticidad fenotipico</vt:lpstr>
      <vt:lpstr>Adaptation</vt:lpstr>
      <vt:lpstr>PowerPoint Presentation</vt:lpstr>
      <vt:lpstr>Importancia de agrobiodiversidad</vt:lpstr>
      <vt:lpstr>Criollos como sistema evolucionando </vt:lpstr>
      <vt:lpstr>Producto de seleccion</vt:lpstr>
      <vt:lpstr>Adaptacion y respuesta a variacion ambiental en criollos de maiz en Chiapas</vt:lpstr>
      <vt:lpstr>Chiapas es un lugar optimo para este tipo de investigacion</vt:lpstr>
      <vt:lpstr>PowerPoint Presentation</vt:lpstr>
      <vt:lpstr>Los gradientes ambientales imitan cambio climatico</vt:lpstr>
      <vt:lpstr>Colectas and jardines communes reciprocos en el transecto</vt:lpstr>
      <vt:lpstr>Respuestas a tres ambientes</vt:lpstr>
      <vt:lpstr>Respuestas a tres ambientes</vt:lpstr>
      <vt:lpstr>Calentamiento puede bajar la capacidad a reproducir</vt:lpstr>
      <vt:lpstr>Cuales son caracteristicas adaptivas?</vt:lpstr>
      <vt:lpstr>El resumen</vt:lpstr>
      <vt:lpstr>Ciencia por la Humanidad</vt:lpstr>
      <vt:lpstr>Aprender de los maizes diversos</vt:lpstr>
      <vt:lpstr>Parcelas experimentales: diversidad de maiz en una region</vt:lpstr>
      <vt:lpstr>Estrategias posibles emergentes</vt:lpstr>
      <vt:lpstr>Conclusiones</vt:lpstr>
      <vt:lpstr>Expresiones de gratitud</vt:lpstr>
      <vt:lpstr>PowerPoint Presentation</vt:lpstr>
      <vt:lpstr>PowerPoint Presentation</vt:lpstr>
      <vt:lpstr>Adaptacion: intervalo entre florecimiento de la espiga y del jilote ASI)</vt:lpstr>
      <vt:lpstr>Caracteristicas fisiologicas</vt:lpstr>
      <vt:lpstr>Differentiation : transcription of UV-B protectants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and Gene Flow</dc:title>
  <dc:creator>Kristin Mercer</dc:creator>
  <cp:lastModifiedBy>Kristin</cp:lastModifiedBy>
  <cp:revision>318</cp:revision>
  <cp:lastPrinted>2016-11-01T21:04:39Z</cp:lastPrinted>
  <dcterms:created xsi:type="dcterms:W3CDTF">2012-09-19T15:27:11Z</dcterms:created>
  <dcterms:modified xsi:type="dcterms:W3CDTF">2017-12-26T21:39:04Z</dcterms:modified>
</cp:coreProperties>
</file>