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1"/>
  </p:notesMasterIdLst>
  <p:sldIdLst>
    <p:sldId id="286" r:id="rId2"/>
    <p:sldId id="259" r:id="rId3"/>
    <p:sldId id="282" r:id="rId4"/>
    <p:sldId id="285" r:id="rId5"/>
    <p:sldId id="279" r:id="rId6"/>
    <p:sldId id="280" r:id="rId7"/>
    <p:sldId id="283" r:id="rId8"/>
    <p:sldId id="257" r:id="rId9"/>
    <p:sldId id="258" r:id="rId10"/>
    <p:sldId id="260" r:id="rId11"/>
    <p:sldId id="261" r:id="rId12"/>
    <p:sldId id="264" r:id="rId13"/>
    <p:sldId id="263" r:id="rId14"/>
    <p:sldId id="265" r:id="rId15"/>
    <p:sldId id="269" r:id="rId16"/>
    <p:sldId id="287" r:id="rId17"/>
    <p:sldId id="268" r:id="rId18"/>
    <p:sldId id="270" r:id="rId19"/>
    <p:sldId id="271" r:id="rId20"/>
    <p:sldId id="272" r:id="rId21"/>
    <p:sldId id="275" r:id="rId22"/>
    <p:sldId id="276" r:id="rId23"/>
    <p:sldId id="277" r:id="rId24"/>
    <p:sldId id="278" r:id="rId25"/>
    <p:sldId id="284" r:id="rId26"/>
    <p:sldId id="273" r:id="rId27"/>
    <p:sldId id="290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CEC7"/>
    <a:srgbClr val="9E130F"/>
    <a:srgbClr val="E2C7C9"/>
    <a:srgbClr val="C8C9FF"/>
    <a:srgbClr val="C7D6FF"/>
    <a:srgbClr val="FB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90"/>
    <p:restoredTop sz="94643"/>
  </p:normalViewPr>
  <p:slideViewPr>
    <p:cSldViewPr snapToGrid="0" snapToObjects="1">
      <p:cViewPr>
        <p:scale>
          <a:sx n="100" d="100"/>
          <a:sy n="100" d="100"/>
        </p:scale>
        <p:origin x="78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413FC-4CEC-F44A-9372-B45446D344BA}" type="datetimeFigureOut">
              <a:rPr lang="en-US" smtClean="0"/>
              <a:t>12/26/17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A275D-B29E-9F45-AB58-A8976543AB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7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CCC15-E6EA-054D-A9C8-6852FDB5CA97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19ED1-5746-AC45-B76F-08C2441C09D8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E483-186A-CB4A-877A-A8D716D5BFB2}" type="datetimeFigureOut">
              <a:rPr lang="en-US" smtClean="0"/>
              <a:t>12/26/17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3CD9-C2B6-284A-9ED2-E167DE4C94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E483-186A-CB4A-877A-A8D716D5BFB2}" type="datetimeFigureOut">
              <a:rPr lang="en-US" smtClean="0"/>
              <a:t>12/26/17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3CD9-C2B6-284A-9ED2-E167DE4C94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E483-186A-CB4A-877A-A8D716D5BFB2}" type="datetimeFigureOut">
              <a:rPr lang="en-US" smtClean="0"/>
              <a:t>12/26/17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3CD9-C2B6-284A-9ED2-E167DE4C94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E483-186A-CB4A-877A-A8D716D5BFB2}" type="datetimeFigureOut">
              <a:rPr lang="en-US" smtClean="0"/>
              <a:t>12/26/17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3CD9-C2B6-284A-9ED2-E167DE4C94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E483-186A-CB4A-877A-A8D716D5BFB2}" type="datetimeFigureOut">
              <a:rPr lang="en-US" smtClean="0"/>
              <a:t>12/26/17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3CD9-C2B6-284A-9ED2-E167DE4C94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E483-186A-CB4A-877A-A8D716D5BFB2}" type="datetimeFigureOut">
              <a:rPr lang="en-US" smtClean="0"/>
              <a:t>12/26/17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3CD9-C2B6-284A-9ED2-E167DE4C94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E483-186A-CB4A-877A-A8D716D5BFB2}" type="datetimeFigureOut">
              <a:rPr lang="en-US" smtClean="0"/>
              <a:t>12/26/17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3CD9-C2B6-284A-9ED2-E167DE4C94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E483-186A-CB4A-877A-A8D716D5BFB2}" type="datetimeFigureOut">
              <a:rPr lang="en-US" smtClean="0"/>
              <a:t>12/26/17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3CD9-C2B6-284A-9ED2-E167DE4C94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E483-186A-CB4A-877A-A8D716D5BFB2}" type="datetimeFigureOut">
              <a:rPr lang="en-US" smtClean="0"/>
              <a:t>12/26/17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3CD9-C2B6-284A-9ED2-E167DE4C94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E483-186A-CB4A-877A-A8D716D5BFB2}" type="datetimeFigureOut">
              <a:rPr lang="en-US" smtClean="0"/>
              <a:t>12/26/17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3CD9-C2B6-284A-9ED2-E167DE4C94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E483-186A-CB4A-877A-A8D716D5BFB2}" type="datetimeFigureOut">
              <a:rPr lang="en-US" smtClean="0"/>
              <a:t>12/26/17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3CD9-C2B6-284A-9ED2-E167DE4C94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EE483-186A-CB4A-877A-A8D716D5BFB2}" type="datetimeFigureOut">
              <a:rPr lang="en-US" smtClean="0"/>
              <a:t>12/26/17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D3CD9-C2B6-284A-9ED2-E167DE4C94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7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Relationship Id="rId3" Type="http://schemas.openxmlformats.org/officeDocument/2006/relationships/image" Target="../media/image9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100" y="213327"/>
            <a:ext cx="8623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Agroecología: una ciencia frente al muro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49186"/>
            <a:ext cx="8579224" cy="520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15909" y="2246810"/>
            <a:ext cx="7920508" cy="4243067"/>
            <a:chOff x="115909" y="2246810"/>
            <a:chExt cx="7920508" cy="4243067"/>
          </a:xfrm>
        </p:grpSpPr>
        <p:sp>
          <p:nvSpPr>
            <p:cNvPr id="32" name="Can 31"/>
            <p:cNvSpPr/>
            <p:nvPr/>
          </p:nvSpPr>
          <p:spPr>
            <a:xfrm rot="10800000">
              <a:off x="3822878" y="2246810"/>
              <a:ext cx="324119" cy="2505494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30" name="Can 29"/>
            <p:cNvSpPr/>
            <p:nvPr/>
          </p:nvSpPr>
          <p:spPr>
            <a:xfrm rot="10800000">
              <a:off x="4490782" y="3051595"/>
              <a:ext cx="576539" cy="2278112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31" name="Can 30"/>
            <p:cNvSpPr/>
            <p:nvPr/>
          </p:nvSpPr>
          <p:spPr>
            <a:xfrm rot="10800000">
              <a:off x="2001217" y="2794715"/>
              <a:ext cx="432890" cy="226215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33" name="Can 32"/>
            <p:cNvSpPr/>
            <p:nvPr/>
          </p:nvSpPr>
          <p:spPr>
            <a:xfrm rot="10800000">
              <a:off x="6630474" y="2470597"/>
              <a:ext cx="324118" cy="2371859"/>
            </a:xfrm>
            <a:prstGeom prst="can">
              <a:avLst>
                <a:gd name="adj" fmla="val 41640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5909" y="4958366"/>
              <a:ext cx="26272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Conocimientos traditionales</a:t>
              </a:r>
              <a:endParaRPr lang="en-US" sz="2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99385" y="4647126"/>
              <a:ext cx="18953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La ciencia de </a:t>
              </a:r>
              <a:r>
                <a:rPr lang="en-US" sz="2800" b="1" dirty="0" err="1" smtClean="0"/>
                <a:t>ecología</a:t>
              </a:r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09246" y="5535770"/>
              <a:ext cx="23976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Estructura de la naturaleza</a:t>
              </a:r>
              <a:endParaRPr lang="en-US" sz="28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28331" y="4760891"/>
              <a:ext cx="14080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La </a:t>
              </a:r>
              <a:r>
                <a:rPr lang="en-US" sz="2800" b="1" dirty="0" err="1" smtClean="0"/>
                <a:t>lucha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política</a:t>
              </a:r>
              <a:endParaRPr lang="en-US" sz="28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5910" y="2975020"/>
            <a:ext cx="9144000" cy="1081826"/>
            <a:chOff x="2033337" y="1395662"/>
            <a:chExt cx="8111327" cy="1364791"/>
          </a:xfrm>
          <a:solidFill>
            <a:schemeClr val="bg1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2091906" y="2097430"/>
              <a:ext cx="7963619" cy="663023"/>
              <a:chOff x="2091906" y="2097430"/>
              <a:chExt cx="7963619" cy="663023"/>
            </a:xfrm>
            <a:grpFill/>
          </p:grpSpPr>
          <p:sp>
            <p:nvSpPr>
              <p:cNvPr id="23" name="Freeform 22"/>
              <p:cNvSpPr/>
              <p:nvPr/>
            </p:nvSpPr>
            <p:spPr>
              <a:xfrm>
                <a:off x="2091906" y="2100306"/>
                <a:ext cx="4222630" cy="660147"/>
              </a:xfrm>
              <a:custGeom>
                <a:avLst/>
                <a:gdLst>
                  <a:gd name="connsiteX0" fmla="*/ 0 w 3777916"/>
                  <a:gd name="connsiteY0" fmla="*/ 0 h 649705"/>
                  <a:gd name="connsiteX1" fmla="*/ 216569 w 3777916"/>
                  <a:gd name="connsiteY1" fmla="*/ 216569 h 649705"/>
                  <a:gd name="connsiteX2" fmla="*/ 733927 w 3777916"/>
                  <a:gd name="connsiteY2" fmla="*/ 385011 h 649705"/>
                  <a:gd name="connsiteX3" fmla="*/ 2237874 w 3777916"/>
                  <a:gd name="connsiteY3" fmla="*/ 589548 h 649705"/>
                  <a:gd name="connsiteX4" fmla="*/ 3777916 w 3777916"/>
                  <a:gd name="connsiteY4" fmla="*/ 649705 h 64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7916" h="649705">
                    <a:moveTo>
                      <a:pt x="0" y="0"/>
                    </a:moveTo>
                    <a:cubicBezTo>
                      <a:pt x="47124" y="76200"/>
                      <a:pt x="94248" y="152400"/>
                      <a:pt x="216569" y="216569"/>
                    </a:cubicBezTo>
                    <a:cubicBezTo>
                      <a:pt x="338890" y="280738"/>
                      <a:pt x="397043" y="322848"/>
                      <a:pt x="733927" y="385011"/>
                    </a:cubicBezTo>
                    <a:cubicBezTo>
                      <a:pt x="1070811" y="447174"/>
                      <a:pt x="1730543" y="545432"/>
                      <a:pt x="2237874" y="589548"/>
                    </a:cubicBezTo>
                    <a:cubicBezTo>
                      <a:pt x="2745205" y="633664"/>
                      <a:pt x="3261560" y="641684"/>
                      <a:pt x="3777916" y="649705"/>
                    </a:cubicBezTo>
                  </a:path>
                </a:pathLst>
              </a:custGeom>
              <a:grpFill/>
              <a:ln w="158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4" name="Freeform 23"/>
              <p:cNvSpPr/>
              <p:nvPr/>
            </p:nvSpPr>
            <p:spPr>
              <a:xfrm flipH="1">
                <a:off x="5832895" y="2097430"/>
                <a:ext cx="4222630" cy="660147"/>
              </a:xfrm>
              <a:custGeom>
                <a:avLst/>
                <a:gdLst>
                  <a:gd name="connsiteX0" fmla="*/ 0 w 3777916"/>
                  <a:gd name="connsiteY0" fmla="*/ 0 h 649705"/>
                  <a:gd name="connsiteX1" fmla="*/ 216569 w 3777916"/>
                  <a:gd name="connsiteY1" fmla="*/ 216569 h 649705"/>
                  <a:gd name="connsiteX2" fmla="*/ 733927 w 3777916"/>
                  <a:gd name="connsiteY2" fmla="*/ 385011 h 649705"/>
                  <a:gd name="connsiteX3" fmla="*/ 2237874 w 3777916"/>
                  <a:gd name="connsiteY3" fmla="*/ 589548 h 649705"/>
                  <a:gd name="connsiteX4" fmla="*/ 3777916 w 3777916"/>
                  <a:gd name="connsiteY4" fmla="*/ 649705 h 64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7916" h="649705">
                    <a:moveTo>
                      <a:pt x="0" y="0"/>
                    </a:moveTo>
                    <a:cubicBezTo>
                      <a:pt x="47124" y="76200"/>
                      <a:pt x="94248" y="152400"/>
                      <a:pt x="216569" y="216569"/>
                    </a:cubicBezTo>
                    <a:cubicBezTo>
                      <a:pt x="338890" y="280738"/>
                      <a:pt x="397043" y="322848"/>
                      <a:pt x="733927" y="385011"/>
                    </a:cubicBezTo>
                    <a:cubicBezTo>
                      <a:pt x="1070811" y="447174"/>
                      <a:pt x="1730543" y="545432"/>
                      <a:pt x="2237874" y="589548"/>
                    </a:cubicBezTo>
                    <a:cubicBezTo>
                      <a:pt x="2745205" y="633664"/>
                      <a:pt x="3261560" y="641684"/>
                      <a:pt x="3777916" y="649705"/>
                    </a:cubicBezTo>
                  </a:path>
                </a:pathLst>
              </a:custGeom>
              <a:grpFill/>
              <a:ln w="158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2033337" y="1395662"/>
              <a:ext cx="8111327" cy="133550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28799" y="1585550"/>
            <a:ext cx="5344734" cy="2381143"/>
            <a:chOff x="1828799" y="1585550"/>
            <a:chExt cx="5344734" cy="2381143"/>
          </a:xfrm>
        </p:grpSpPr>
        <p:sp>
          <p:nvSpPr>
            <p:cNvPr id="36" name="Oval 35"/>
            <p:cNvSpPr/>
            <p:nvPr/>
          </p:nvSpPr>
          <p:spPr>
            <a:xfrm>
              <a:off x="1828799" y="3477295"/>
              <a:ext cx="875763" cy="231819"/>
            </a:xfrm>
            <a:prstGeom prst="ellipse">
              <a:avLst/>
            </a:prstGeom>
            <a:gradFill>
              <a:gsLst>
                <a:gs pos="23000">
                  <a:schemeClr val="tx1">
                    <a:lumMod val="50000"/>
                    <a:lumOff val="50000"/>
                  </a:schemeClr>
                </a:gs>
                <a:gs pos="0">
                  <a:schemeClr val="bg1"/>
                </a:gs>
                <a:gs pos="0">
                  <a:schemeClr val="accent5">
                    <a:lumMod val="0"/>
                    <a:lumOff val="100000"/>
                  </a:schemeClr>
                </a:gs>
                <a:gs pos="93000">
                  <a:schemeClr val="bg1">
                    <a:lumMod val="85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an 11"/>
            <p:cNvSpPr/>
            <p:nvPr/>
          </p:nvSpPr>
          <p:spPr>
            <a:xfrm rot="10800000" flipV="1">
              <a:off x="1977605" y="2065999"/>
              <a:ext cx="452887" cy="152482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4325154" y="3706968"/>
              <a:ext cx="942305" cy="259725"/>
            </a:xfrm>
            <a:prstGeom prst="ellipse">
              <a:avLst/>
            </a:prstGeom>
            <a:gradFill>
              <a:gsLst>
                <a:gs pos="23000">
                  <a:schemeClr val="tx1">
                    <a:lumMod val="50000"/>
                    <a:lumOff val="50000"/>
                  </a:schemeClr>
                </a:gs>
                <a:gs pos="0">
                  <a:schemeClr val="bg1"/>
                </a:gs>
                <a:gs pos="0">
                  <a:schemeClr val="accent5">
                    <a:lumMod val="0"/>
                    <a:lumOff val="100000"/>
                  </a:schemeClr>
                </a:gs>
                <a:gs pos="93000">
                  <a:schemeClr val="bg1">
                    <a:lumMod val="85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3644721" y="3189668"/>
              <a:ext cx="680434" cy="223234"/>
            </a:xfrm>
            <a:prstGeom prst="ellipse">
              <a:avLst/>
            </a:prstGeom>
            <a:gradFill>
              <a:gsLst>
                <a:gs pos="23000">
                  <a:schemeClr val="tx1">
                    <a:lumMod val="50000"/>
                    <a:lumOff val="50000"/>
                  </a:schemeClr>
                </a:gs>
                <a:gs pos="0">
                  <a:schemeClr val="bg1"/>
                </a:gs>
                <a:gs pos="0">
                  <a:schemeClr val="accent5">
                    <a:lumMod val="0"/>
                    <a:lumOff val="100000"/>
                  </a:schemeClr>
                </a:gs>
                <a:gs pos="93000">
                  <a:schemeClr val="bg1">
                    <a:lumMod val="85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6493099" y="3290554"/>
              <a:ext cx="680434" cy="223234"/>
            </a:xfrm>
            <a:prstGeom prst="ellipse">
              <a:avLst/>
            </a:prstGeom>
            <a:gradFill>
              <a:gsLst>
                <a:gs pos="23000">
                  <a:schemeClr val="tx1">
                    <a:lumMod val="50000"/>
                    <a:lumOff val="50000"/>
                  </a:schemeClr>
                </a:gs>
                <a:gs pos="0">
                  <a:schemeClr val="bg1"/>
                </a:gs>
                <a:gs pos="0">
                  <a:schemeClr val="accent5">
                    <a:lumMod val="0"/>
                    <a:lumOff val="100000"/>
                  </a:schemeClr>
                </a:gs>
                <a:gs pos="93000">
                  <a:schemeClr val="bg1">
                    <a:lumMod val="85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an 10"/>
            <p:cNvSpPr/>
            <p:nvPr/>
          </p:nvSpPr>
          <p:spPr>
            <a:xfrm rot="10800000" flipV="1">
              <a:off x="4467171" y="1585550"/>
              <a:ext cx="576539" cy="2278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3" name="Can 12"/>
            <p:cNvSpPr/>
            <p:nvPr/>
          </p:nvSpPr>
          <p:spPr>
            <a:xfrm rot="10800000" flipV="1">
              <a:off x="3799267" y="1601193"/>
              <a:ext cx="350036" cy="172155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4" name="Can 13"/>
            <p:cNvSpPr/>
            <p:nvPr/>
          </p:nvSpPr>
          <p:spPr>
            <a:xfrm rot="10800000" flipV="1">
              <a:off x="6606862" y="1751527"/>
              <a:ext cx="347729" cy="1648496"/>
            </a:xfrm>
            <a:prstGeom prst="can">
              <a:avLst>
                <a:gd name="adj" fmla="val 305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25003" y="1414600"/>
            <a:ext cx="7618997" cy="1023593"/>
            <a:chOff x="1525003" y="1414600"/>
            <a:chExt cx="7618997" cy="1023593"/>
          </a:xfrm>
        </p:grpSpPr>
        <p:grpSp>
          <p:nvGrpSpPr>
            <p:cNvPr id="10" name="Group 9"/>
            <p:cNvGrpSpPr/>
            <p:nvPr/>
          </p:nvGrpSpPr>
          <p:grpSpPr>
            <a:xfrm>
              <a:off x="1525003" y="1414600"/>
              <a:ext cx="6083495" cy="1023593"/>
              <a:chOff x="2033337" y="1395663"/>
              <a:chExt cx="8111327" cy="136479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091906" y="2097430"/>
                <a:ext cx="7963619" cy="663023"/>
                <a:chOff x="2091906" y="2097430"/>
                <a:chExt cx="7963619" cy="663023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2091906" y="2100306"/>
                  <a:ext cx="4222630" cy="660147"/>
                </a:xfrm>
                <a:custGeom>
                  <a:avLst/>
                  <a:gdLst>
                    <a:gd name="connsiteX0" fmla="*/ 0 w 3777916"/>
                    <a:gd name="connsiteY0" fmla="*/ 0 h 649705"/>
                    <a:gd name="connsiteX1" fmla="*/ 216569 w 3777916"/>
                    <a:gd name="connsiteY1" fmla="*/ 216569 h 649705"/>
                    <a:gd name="connsiteX2" fmla="*/ 733927 w 3777916"/>
                    <a:gd name="connsiteY2" fmla="*/ 385011 h 649705"/>
                    <a:gd name="connsiteX3" fmla="*/ 2237874 w 3777916"/>
                    <a:gd name="connsiteY3" fmla="*/ 589548 h 649705"/>
                    <a:gd name="connsiteX4" fmla="*/ 3777916 w 3777916"/>
                    <a:gd name="connsiteY4" fmla="*/ 649705 h 64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7916" h="649705">
                      <a:moveTo>
                        <a:pt x="0" y="0"/>
                      </a:moveTo>
                      <a:cubicBezTo>
                        <a:pt x="47124" y="76200"/>
                        <a:pt x="94248" y="152400"/>
                        <a:pt x="216569" y="216569"/>
                      </a:cubicBezTo>
                      <a:cubicBezTo>
                        <a:pt x="338890" y="280738"/>
                        <a:pt x="397043" y="322848"/>
                        <a:pt x="733927" y="385011"/>
                      </a:cubicBezTo>
                      <a:cubicBezTo>
                        <a:pt x="1070811" y="447174"/>
                        <a:pt x="1730543" y="545432"/>
                        <a:pt x="2237874" y="589548"/>
                      </a:cubicBezTo>
                      <a:cubicBezTo>
                        <a:pt x="2745205" y="633664"/>
                        <a:pt x="3261560" y="641684"/>
                        <a:pt x="3777916" y="649705"/>
                      </a:cubicBezTo>
                    </a:path>
                  </a:pathLst>
                </a:custGeom>
                <a:noFill/>
                <a:ln w="158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 flipH="1">
                  <a:off x="5832895" y="2097430"/>
                  <a:ext cx="4222630" cy="660147"/>
                </a:xfrm>
                <a:custGeom>
                  <a:avLst/>
                  <a:gdLst>
                    <a:gd name="connsiteX0" fmla="*/ 0 w 3777916"/>
                    <a:gd name="connsiteY0" fmla="*/ 0 h 649705"/>
                    <a:gd name="connsiteX1" fmla="*/ 216569 w 3777916"/>
                    <a:gd name="connsiteY1" fmla="*/ 216569 h 649705"/>
                    <a:gd name="connsiteX2" fmla="*/ 733927 w 3777916"/>
                    <a:gd name="connsiteY2" fmla="*/ 385011 h 649705"/>
                    <a:gd name="connsiteX3" fmla="*/ 2237874 w 3777916"/>
                    <a:gd name="connsiteY3" fmla="*/ 589548 h 649705"/>
                    <a:gd name="connsiteX4" fmla="*/ 3777916 w 3777916"/>
                    <a:gd name="connsiteY4" fmla="*/ 649705 h 64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7916" h="649705">
                      <a:moveTo>
                        <a:pt x="0" y="0"/>
                      </a:moveTo>
                      <a:cubicBezTo>
                        <a:pt x="47124" y="76200"/>
                        <a:pt x="94248" y="152400"/>
                        <a:pt x="216569" y="216569"/>
                      </a:cubicBezTo>
                      <a:cubicBezTo>
                        <a:pt x="338890" y="280738"/>
                        <a:pt x="397043" y="322848"/>
                        <a:pt x="733927" y="385011"/>
                      </a:cubicBezTo>
                      <a:cubicBezTo>
                        <a:pt x="1070811" y="447174"/>
                        <a:pt x="1730543" y="545432"/>
                        <a:pt x="2237874" y="589548"/>
                      </a:cubicBezTo>
                      <a:cubicBezTo>
                        <a:pt x="2745205" y="633664"/>
                        <a:pt x="3261560" y="641684"/>
                        <a:pt x="3777916" y="649705"/>
                      </a:cubicBezTo>
                    </a:path>
                  </a:pathLst>
                </a:custGeom>
                <a:noFill/>
                <a:ln w="158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4" name="Oval 3"/>
              <p:cNvSpPr/>
              <p:nvPr/>
            </p:nvSpPr>
            <p:spPr>
              <a:xfrm>
                <a:off x="2033337" y="1395663"/>
                <a:ext cx="8111327" cy="133550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369713" y="1532586"/>
              <a:ext cx="6774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La Mesa Agroecológica</a:t>
              </a:r>
              <a:endParaRPr lang="en-US" sz="3600" b="1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2318197" y="4546242"/>
            <a:ext cx="2485623" cy="1107584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1983" y="360609"/>
            <a:ext cx="512579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 smtClean="0"/>
              <a:t>La ciencia:¿</a:t>
            </a:r>
            <a:r>
              <a:rPr lang="en-US" sz="2800" b="1" dirty="0" err="1" smtClean="0"/>
              <a:t>Qué</a:t>
            </a:r>
            <a:r>
              <a:rPr lang="en-US" sz="2800" b="1" dirty="0" smtClean="0"/>
              <a:t> es?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b="1" dirty="0" err="1" smtClean="0"/>
              <a:t>Conocimientos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sistematizados</a:t>
            </a:r>
            <a:r>
              <a:rPr lang="en-US" sz="2800" b="1" dirty="0" smtClean="0"/>
              <a:t> colectivos, basados en una metodología consistente.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/>
              <a:t>Un saber dentro del diálogo de saberes</a:t>
            </a:r>
          </a:p>
          <a:p>
            <a:pPr marL="285750" indent="-285750">
              <a:buFont typeface="Arial" charset="0"/>
              <a:buChar char="•"/>
            </a:pPr>
            <a:endParaRPr lang="en-US" sz="2800" b="1" dirty="0"/>
          </a:p>
          <a:p>
            <a:pPr marL="285750" indent="-285750">
              <a:buFont typeface="Arial" charset="0"/>
              <a:buChar char="•"/>
            </a:pPr>
            <a:r>
              <a:rPr lang="en-US" sz="2800" b="1" dirty="0" smtClean="0"/>
              <a:t>La ciencia: ¿</a:t>
            </a:r>
            <a:r>
              <a:rPr lang="en-US" sz="2800" b="1" dirty="0" err="1" smtClean="0"/>
              <a:t>Quién</a:t>
            </a:r>
            <a:r>
              <a:rPr lang="en-US" sz="2800" b="1" dirty="0" smtClean="0"/>
              <a:t> es el dueño?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/>
              <a:t>La </a:t>
            </a:r>
            <a:r>
              <a:rPr lang="en-US" sz="2800" b="1" dirty="0" err="1" smtClean="0"/>
              <a:t>ciencia</a:t>
            </a:r>
            <a:r>
              <a:rPr lang="en-US" sz="2800" b="1" dirty="0" smtClean="0"/>
              <a:t> al servicio del capitalismo.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/>
              <a:t>La ciencia para el pueblo (defensa intelectual frente el muro)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696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668" y="360609"/>
            <a:ext cx="88880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 smtClean="0"/>
              <a:t>La ciencia de </a:t>
            </a:r>
            <a:r>
              <a:rPr lang="en-US" sz="2800" b="1" dirty="0" err="1" smtClean="0"/>
              <a:t>ecología</a:t>
            </a:r>
            <a:r>
              <a:rPr lang="en-US" sz="2800" b="1" dirty="0" smtClean="0"/>
              <a:t>: ¿</a:t>
            </a:r>
            <a:r>
              <a:rPr lang="en-US" sz="2800" b="1" dirty="0" err="1" smtClean="0"/>
              <a:t>Qué</a:t>
            </a:r>
            <a:r>
              <a:rPr lang="en-US" sz="2800" b="1" dirty="0" smtClean="0"/>
              <a:t> es?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b="1" dirty="0" err="1" smtClean="0"/>
              <a:t>Antecedentes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históricos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</a:t>
            </a:r>
            <a:r>
              <a:rPr lang="en-US" sz="2800" b="1" dirty="0" smtClean="0"/>
              <a:t> </a:t>
            </a:r>
            <a:r>
              <a:rPr lang="en-US" sz="2800" b="1" dirty="0" smtClean="0"/>
              <a:t>Europa/Afri</a:t>
            </a:r>
            <a:r>
              <a:rPr lang="en-US" sz="2800" b="1" dirty="0" smtClean="0"/>
              <a:t>ca</a:t>
            </a:r>
            <a:r>
              <a:rPr lang="en-US" sz="2800" b="1" dirty="0" smtClean="0"/>
              <a:t> </a:t>
            </a:r>
            <a:r>
              <a:rPr lang="en-US" sz="2800" b="1" dirty="0" smtClean="0"/>
              <a:t>(</a:t>
            </a:r>
            <a:r>
              <a:rPr lang="en-US" sz="2800" b="1" dirty="0" smtClean="0"/>
              <a:t>1917-1920)</a:t>
            </a:r>
            <a:endParaRPr lang="en-US" sz="2800" b="1" dirty="0" smtClean="0"/>
          </a:p>
          <a:p>
            <a:pPr marL="1200150" lvl="2" indent="-285750">
              <a:buFont typeface="Arial" charset="0"/>
              <a:buChar char="•"/>
            </a:pPr>
            <a:r>
              <a:rPr lang="en-US" sz="2800" b="1" dirty="0"/>
              <a:t>C</a:t>
            </a:r>
            <a:r>
              <a:rPr lang="en-US" sz="2800" b="1" dirty="0" smtClean="0"/>
              <a:t>onocer los patrones de recursos</a:t>
            </a:r>
            <a:r>
              <a:rPr lang="en-US" sz="2800" b="1" dirty="0"/>
              <a:t> </a:t>
            </a:r>
            <a:r>
              <a:rPr lang="en-US" sz="2800" b="1" dirty="0" smtClean="0"/>
              <a:t>para </a:t>
            </a:r>
            <a:r>
              <a:rPr lang="en-US" sz="2800" b="1" dirty="0" err="1" smtClean="0"/>
              <a:t>controlarlos</a:t>
            </a:r>
            <a:endParaRPr lang="en-US" sz="2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67" y="2124782"/>
            <a:ext cx="7186411" cy="47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669" y="360609"/>
            <a:ext cx="88372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 smtClean="0"/>
              <a:t>La ciencia de </a:t>
            </a:r>
            <a:r>
              <a:rPr lang="en-US" sz="2800" b="1" dirty="0" err="1" smtClean="0"/>
              <a:t>ecología</a:t>
            </a:r>
            <a:r>
              <a:rPr lang="en-US" sz="2800" b="1" dirty="0" smtClean="0"/>
              <a:t>: ¿</a:t>
            </a:r>
            <a:r>
              <a:rPr lang="en-US" sz="2800" b="1" dirty="0" err="1" smtClean="0"/>
              <a:t>Qué</a:t>
            </a:r>
            <a:r>
              <a:rPr lang="en-US" sz="2800" b="1" dirty="0" smtClean="0"/>
              <a:t> es?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b="1" dirty="0" err="1" smtClean="0"/>
              <a:t>Antecedentes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históricos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</a:t>
            </a:r>
            <a:r>
              <a:rPr lang="en-US" sz="2800" b="1" dirty="0" smtClean="0"/>
              <a:t> Europa/Africa (1917-1920)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800" b="1" dirty="0"/>
              <a:t>C</a:t>
            </a:r>
            <a:r>
              <a:rPr lang="en-US" sz="2800" b="1" dirty="0" smtClean="0"/>
              <a:t>onocer los patrones de recursos</a:t>
            </a:r>
            <a:r>
              <a:rPr lang="en-US" sz="2800" b="1" dirty="0"/>
              <a:t> </a:t>
            </a:r>
            <a:r>
              <a:rPr lang="en-US" sz="2800" b="1" dirty="0" smtClean="0"/>
              <a:t>para </a:t>
            </a:r>
            <a:r>
              <a:rPr lang="en-US" sz="2800" b="1" dirty="0" err="1" smtClean="0"/>
              <a:t>controlarlos</a:t>
            </a:r>
            <a:endParaRPr lang="en-US" sz="2800" b="1" dirty="0" smtClean="0"/>
          </a:p>
          <a:p>
            <a:pPr marL="1200150" lvl="2" indent="-285750">
              <a:buFont typeface="Arial" charset="0"/>
              <a:buChar char="•"/>
            </a:pPr>
            <a:r>
              <a:rPr lang="en-US" sz="2800" b="1" dirty="0" err="1" smtClean="0"/>
              <a:t>Recuentos</a:t>
            </a:r>
            <a:r>
              <a:rPr lang="en-US" sz="2800" b="1" dirty="0" smtClean="0"/>
              <a:t> de vegetación (diferencia entre conocer las especies y entender las asociaciones)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800" b="1" dirty="0" smtClean="0"/>
              <a:t>La idea de “ecosistema”</a:t>
            </a:r>
          </a:p>
        </p:txBody>
      </p:sp>
    </p:spTree>
    <p:extLst>
      <p:ext uri="{BB962C8B-B14F-4D97-AF65-F5344CB8AC3E}">
        <p14:creationId xmlns:p14="http://schemas.microsoft.com/office/powerpoint/2010/main" val="18602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669" y="360609"/>
            <a:ext cx="85258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 smtClean="0"/>
              <a:t>La ciencia de </a:t>
            </a:r>
            <a:r>
              <a:rPr lang="en-US" sz="2800" b="1" dirty="0" err="1" smtClean="0"/>
              <a:t>ecología</a:t>
            </a:r>
            <a:r>
              <a:rPr lang="en-US" sz="2800" b="1" dirty="0" smtClean="0"/>
              <a:t>: ¿</a:t>
            </a:r>
            <a:r>
              <a:rPr lang="en-US" sz="2800" b="1" dirty="0" err="1" smtClean="0"/>
              <a:t>Qué</a:t>
            </a:r>
            <a:r>
              <a:rPr lang="en-US" sz="2800" b="1" dirty="0" smtClean="0"/>
              <a:t> es?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b="1" dirty="0" err="1" smtClean="0"/>
              <a:t>Antecedentes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históricos</a:t>
            </a:r>
            <a:r>
              <a:rPr lang="en-US" sz="2800" b="1" dirty="0" smtClean="0"/>
              <a:t> en Europa (1926 -- 1930)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800" b="1" dirty="0" smtClean="0"/>
              <a:t>La matemática de poblaciones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800" b="1" dirty="0" smtClean="0"/>
              <a:t>Crecimiento de poblaciones de animales, plantas, </a:t>
            </a:r>
            <a:r>
              <a:rPr lang="en-US" sz="2800" b="1" dirty="0" err="1" smtClean="0"/>
              <a:t>bacterias</a:t>
            </a:r>
            <a:r>
              <a:rPr lang="en-US" sz="2800" b="1" dirty="0" smtClean="0"/>
              <a:t>, etc . . .</a:t>
            </a:r>
            <a:endParaRPr lang="en-US" sz="2800" b="1" dirty="0"/>
          </a:p>
          <a:p>
            <a:pPr marL="1657350" lvl="3" indent="-285750">
              <a:buFont typeface="Arial" charset="0"/>
              <a:buChar char="•"/>
            </a:pPr>
            <a:r>
              <a:rPr lang="en-US" sz="2800" b="1" dirty="0" smtClean="0"/>
              <a:t>Interacciones entre poblaciones (depredación, competencia, </a:t>
            </a:r>
            <a:r>
              <a:rPr lang="en-US" sz="2800" b="1" dirty="0" err="1" smtClean="0"/>
              <a:t>enfermedades</a:t>
            </a:r>
            <a:r>
              <a:rPr lang="en-US" sz="2800" b="1" dirty="0" smtClean="0"/>
              <a:t>)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800" b="1" dirty="0" smtClean="0"/>
              <a:t>Interacciones entre multiples poblaciones (ecología de “comunidades”)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034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306" y="360609"/>
            <a:ext cx="85258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 smtClean="0"/>
              <a:t>Dos </a:t>
            </a:r>
            <a:r>
              <a:rPr lang="en-US" sz="2800" b="1" dirty="0" err="1" smtClean="0"/>
              <a:t>ramas</a:t>
            </a:r>
            <a:r>
              <a:rPr lang="en-US" sz="2800" b="1" dirty="0" smtClean="0"/>
              <a:t>,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 err="1" smtClean="0"/>
              <a:t>ecología</a:t>
            </a:r>
            <a:r>
              <a:rPr lang="en-US" sz="2800" b="1" dirty="0" smtClean="0"/>
              <a:t> de poblaciones/comunidades/enfermedades, </a:t>
            </a:r>
          </a:p>
          <a:p>
            <a:pPr marL="285750" indent="-285750">
              <a:buFont typeface="Arial" charset="0"/>
              <a:buChar char="•"/>
            </a:pPr>
            <a:endParaRPr lang="en-US" sz="2800" b="1" dirty="0"/>
          </a:p>
          <a:p>
            <a:pPr marL="285750" indent="-285750">
              <a:buFont typeface="Arial" charset="0"/>
              <a:buChar char="•"/>
            </a:pPr>
            <a:endParaRPr lang="en-US" sz="2800" b="1" dirty="0" smtClean="0"/>
          </a:p>
          <a:p>
            <a:pPr marL="285750" indent="-285750">
              <a:buFont typeface="Arial" charset="0"/>
              <a:buChar char="•"/>
            </a:pPr>
            <a:endParaRPr lang="en-US" sz="2800" b="1" dirty="0"/>
          </a:p>
          <a:p>
            <a:pPr marL="285750" indent="-285750">
              <a:buFont typeface="Arial" charset="0"/>
              <a:buChar char="•"/>
            </a:pPr>
            <a:endParaRPr lang="en-US" sz="2800" b="1" dirty="0" smtClean="0"/>
          </a:p>
          <a:p>
            <a:pPr marL="285750" indent="-285750">
              <a:buFont typeface="Arial" charset="0"/>
              <a:buChar char="•"/>
            </a:pPr>
            <a:endParaRPr lang="en-US" sz="2800" b="1" dirty="0"/>
          </a:p>
          <a:p>
            <a:pPr marL="285750" indent="-285750">
              <a:buFont typeface="Arial" charset="0"/>
              <a:buChar char="•"/>
            </a:pPr>
            <a:r>
              <a:rPr lang="en-US" sz="2800" b="1" dirty="0" smtClean="0"/>
              <a:t>y </a:t>
            </a:r>
            <a:r>
              <a:rPr lang="en-US" sz="2800" b="1" dirty="0" err="1" smtClean="0"/>
              <a:t>ecología</a:t>
            </a:r>
            <a:r>
              <a:rPr lang="en-US" sz="2800" b="1" dirty="0" smtClean="0"/>
              <a:t> de ecosistemas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394667" y="1368022"/>
            <a:ext cx="4905279" cy="1877453"/>
            <a:chOff x="1344804" y="1368022"/>
            <a:chExt cx="4905279" cy="1877453"/>
          </a:xfrm>
        </p:grpSpPr>
        <p:grpSp>
          <p:nvGrpSpPr>
            <p:cNvPr id="32" name="Group 31"/>
            <p:cNvGrpSpPr/>
            <p:nvPr/>
          </p:nvGrpSpPr>
          <p:grpSpPr>
            <a:xfrm>
              <a:off x="1371600" y="1368022"/>
              <a:ext cx="4814326" cy="1877453"/>
              <a:chOff x="1371600" y="1368022"/>
              <a:chExt cx="4814326" cy="187745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1600" y="1368022"/>
                <a:ext cx="4814326" cy="1877453"/>
              </a:xfrm>
              <a:prstGeom prst="rect">
                <a:avLst/>
              </a:prstGeom>
            </p:spPr>
          </p:pic>
          <p:grpSp>
            <p:nvGrpSpPr>
              <p:cNvPr id="30" name="Group 29"/>
              <p:cNvGrpSpPr/>
              <p:nvPr/>
            </p:nvGrpSpPr>
            <p:grpSpPr>
              <a:xfrm>
                <a:off x="1462045" y="1718269"/>
                <a:ext cx="4300690" cy="1517300"/>
                <a:chOff x="1462045" y="1718269"/>
                <a:chExt cx="4300690" cy="151730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1969477" y="2250831"/>
                  <a:ext cx="492369" cy="381837"/>
                </a:xfrm>
                <a:prstGeom prst="rect">
                  <a:avLst/>
                </a:prstGeom>
                <a:solidFill>
                  <a:srgbClr val="FBBD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3006132" y="2232409"/>
                  <a:ext cx="492369" cy="381837"/>
                </a:xfrm>
                <a:prstGeom prst="rect">
                  <a:avLst/>
                </a:prstGeom>
                <a:solidFill>
                  <a:srgbClr val="FBBD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4032739" y="2254181"/>
                  <a:ext cx="492369" cy="381837"/>
                </a:xfrm>
                <a:prstGeom prst="rect">
                  <a:avLst/>
                </a:prstGeom>
                <a:solidFill>
                  <a:srgbClr val="FBBD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5029201" y="2235759"/>
                  <a:ext cx="492369" cy="381837"/>
                </a:xfrm>
                <a:prstGeom prst="rect">
                  <a:avLst/>
                </a:prstGeom>
                <a:solidFill>
                  <a:srgbClr val="FBBD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272416" y="1718269"/>
                  <a:ext cx="867506" cy="197618"/>
                </a:xfrm>
                <a:prstGeom prst="rect">
                  <a:avLst/>
                </a:prstGeom>
                <a:solidFill>
                  <a:srgbClr val="FBBD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2128581" y="3009481"/>
                  <a:ext cx="564378" cy="226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125044" y="2994407"/>
                  <a:ext cx="564378" cy="226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171749" y="2999430"/>
                  <a:ext cx="564378" cy="226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5198357" y="3004453"/>
                  <a:ext cx="564378" cy="226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462045" y="1959428"/>
                  <a:ext cx="859123" cy="1105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428362" y="1961102"/>
                  <a:ext cx="859123" cy="1105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3806662" y="1999622"/>
                  <a:ext cx="735194" cy="1239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1" name="Freeform 30"/>
              <p:cNvSpPr/>
              <p:nvPr/>
            </p:nvSpPr>
            <p:spPr>
              <a:xfrm>
                <a:off x="4793064" y="1376624"/>
                <a:ext cx="1356527" cy="683288"/>
              </a:xfrm>
              <a:custGeom>
                <a:avLst/>
                <a:gdLst>
                  <a:gd name="connsiteX0" fmla="*/ 0 w 1356527"/>
                  <a:gd name="connsiteY0" fmla="*/ 432079 h 683288"/>
                  <a:gd name="connsiteX1" fmla="*/ 462224 w 1356527"/>
                  <a:gd name="connsiteY1" fmla="*/ 683288 h 683288"/>
                  <a:gd name="connsiteX2" fmla="*/ 1306285 w 1356527"/>
                  <a:gd name="connsiteY2" fmla="*/ 663191 h 683288"/>
                  <a:gd name="connsiteX3" fmla="*/ 1356527 w 1356527"/>
                  <a:gd name="connsiteY3" fmla="*/ 401934 h 683288"/>
                  <a:gd name="connsiteX4" fmla="*/ 1336431 w 1356527"/>
                  <a:gd name="connsiteY4" fmla="*/ 50242 h 683288"/>
                  <a:gd name="connsiteX5" fmla="*/ 1245995 w 1356527"/>
                  <a:gd name="connsiteY5" fmla="*/ 0 h 683288"/>
                  <a:gd name="connsiteX6" fmla="*/ 20096 w 1356527"/>
                  <a:gd name="connsiteY6" fmla="*/ 40194 h 683288"/>
                  <a:gd name="connsiteX7" fmla="*/ 0 w 1356527"/>
                  <a:gd name="connsiteY7" fmla="*/ 432079 h 68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6527" h="683288">
                    <a:moveTo>
                      <a:pt x="0" y="432079"/>
                    </a:moveTo>
                    <a:lnTo>
                      <a:pt x="462224" y="683288"/>
                    </a:lnTo>
                    <a:lnTo>
                      <a:pt x="1306285" y="663191"/>
                    </a:lnTo>
                    <a:lnTo>
                      <a:pt x="1356527" y="401934"/>
                    </a:lnTo>
                    <a:lnTo>
                      <a:pt x="1336431" y="50242"/>
                    </a:lnTo>
                    <a:lnTo>
                      <a:pt x="1245995" y="0"/>
                    </a:lnTo>
                    <a:lnTo>
                      <a:pt x="20096" y="40194"/>
                    </a:lnTo>
                    <a:lnTo>
                      <a:pt x="0" y="43207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344804" y="1674726"/>
              <a:ext cx="4905279" cy="1563188"/>
              <a:chOff x="1344804" y="1674726"/>
              <a:chExt cx="4905279" cy="1563188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909186" y="2291024"/>
                <a:ext cx="7435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Huevos</a:t>
                </a:r>
                <a:endParaRPr lang="en-US" sz="1200" b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55888" y="2282651"/>
                <a:ext cx="7435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Larvas</a:t>
                </a:r>
                <a:endParaRPr lang="en-US" sz="1200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962398" y="2294374"/>
                <a:ext cx="7435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Pupas</a:t>
                </a:r>
                <a:endParaRPr lang="en-US" sz="1200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968908" y="2265904"/>
                <a:ext cx="7435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Adultos</a:t>
                </a:r>
                <a:endParaRPr lang="en-US" sz="1200" b="1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52315" y="1674726"/>
                <a:ext cx="10785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Temperatura</a:t>
                </a:r>
                <a:endParaRPr lang="en-US" sz="1200" b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344804" y="1867319"/>
                <a:ext cx="10785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Reproducción</a:t>
                </a:r>
                <a:endParaRPr lang="en-US" sz="1200" b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798278" y="1929283"/>
                <a:ext cx="10785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Desarollo</a:t>
                </a:r>
                <a:endParaRPr lang="en-US" sz="120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051541" y="2955889"/>
                <a:ext cx="10785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Muerto</a:t>
                </a:r>
                <a:endParaRPr lang="en-US" sz="120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068101" y="2937467"/>
                <a:ext cx="10785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Muerto</a:t>
                </a:r>
                <a:endParaRPr lang="en-US" sz="1200" b="1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104757" y="2959239"/>
                <a:ext cx="10785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Muerto</a:t>
                </a:r>
                <a:endParaRPr lang="en-US" sz="12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171558" y="2960915"/>
                <a:ext cx="10785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Muerto</a:t>
                </a:r>
                <a:endParaRPr lang="en-US" sz="1200" b="1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754924" y="1920910"/>
                <a:ext cx="10785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Desarollo</a:t>
                </a:r>
                <a:endParaRPr lang="en-US" sz="1200" b="1" dirty="0"/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85222" y="1909187"/>
            <a:ext cx="2441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 = rx(1 - x)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17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306" y="360609"/>
            <a:ext cx="85258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 smtClean="0"/>
              <a:t>Dos </a:t>
            </a:r>
            <a:r>
              <a:rPr lang="en-US" sz="2800" b="1" dirty="0" err="1" smtClean="0"/>
              <a:t>ramas</a:t>
            </a:r>
            <a:r>
              <a:rPr lang="en-US" sz="2800" b="1" dirty="0" smtClean="0"/>
              <a:t>,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 err="1" smtClean="0"/>
              <a:t>ecología</a:t>
            </a:r>
            <a:r>
              <a:rPr lang="en-US" sz="2800" b="1" dirty="0" smtClean="0"/>
              <a:t> de poblaciones/comunidades/enfermedades, </a:t>
            </a:r>
          </a:p>
          <a:p>
            <a:pPr marL="285750" indent="-285750">
              <a:buFont typeface="Arial" charset="0"/>
              <a:buChar char="•"/>
            </a:pPr>
            <a:endParaRPr lang="en-US" sz="2800" b="1" dirty="0"/>
          </a:p>
          <a:p>
            <a:pPr marL="285750" indent="-285750">
              <a:buFont typeface="Arial" charset="0"/>
              <a:buChar char="•"/>
            </a:pPr>
            <a:endParaRPr lang="en-US" sz="2800" b="1" dirty="0" smtClean="0"/>
          </a:p>
          <a:p>
            <a:pPr marL="285750" indent="-285750">
              <a:buFont typeface="Arial" charset="0"/>
              <a:buChar char="•"/>
            </a:pPr>
            <a:endParaRPr lang="en-US" sz="2800" b="1" dirty="0"/>
          </a:p>
          <a:p>
            <a:pPr marL="285750" indent="-285750">
              <a:buFont typeface="Arial" charset="0"/>
              <a:buChar char="•"/>
            </a:pPr>
            <a:endParaRPr lang="en-US" sz="2800" b="1" dirty="0" smtClean="0"/>
          </a:p>
          <a:p>
            <a:pPr marL="285750" indent="-285750">
              <a:buFont typeface="Arial" charset="0"/>
              <a:buChar char="•"/>
            </a:pPr>
            <a:endParaRPr lang="en-US" sz="2800" b="1" dirty="0"/>
          </a:p>
          <a:p>
            <a:pPr marL="285750" indent="-285750">
              <a:buFont typeface="Arial" charset="0"/>
              <a:buChar char="•"/>
            </a:pPr>
            <a:r>
              <a:rPr lang="en-US" sz="2800" b="1" dirty="0" smtClean="0"/>
              <a:t>y </a:t>
            </a:r>
            <a:r>
              <a:rPr lang="en-US" sz="2800" b="1" dirty="0" err="1" smtClean="0"/>
              <a:t>ecología</a:t>
            </a:r>
            <a:r>
              <a:rPr lang="en-US" sz="2800" b="1" dirty="0" smtClean="0"/>
              <a:t> de ecosistemas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101" y="3754261"/>
            <a:ext cx="2543296" cy="2868741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394667" y="1368022"/>
            <a:ext cx="4905279" cy="1877453"/>
            <a:chOff x="1344804" y="1368022"/>
            <a:chExt cx="4905279" cy="1877453"/>
          </a:xfrm>
        </p:grpSpPr>
        <p:grpSp>
          <p:nvGrpSpPr>
            <p:cNvPr id="32" name="Group 31"/>
            <p:cNvGrpSpPr/>
            <p:nvPr/>
          </p:nvGrpSpPr>
          <p:grpSpPr>
            <a:xfrm>
              <a:off x="1371600" y="1368022"/>
              <a:ext cx="4814326" cy="1877453"/>
              <a:chOff x="1371600" y="1368022"/>
              <a:chExt cx="4814326" cy="187745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1368022"/>
                <a:ext cx="4814326" cy="1877453"/>
              </a:xfrm>
              <a:prstGeom prst="rect">
                <a:avLst/>
              </a:prstGeom>
            </p:spPr>
          </p:pic>
          <p:grpSp>
            <p:nvGrpSpPr>
              <p:cNvPr id="30" name="Group 29"/>
              <p:cNvGrpSpPr/>
              <p:nvPr/>
            </p:nvGrpSpPr>
            <p:grpSpPr>
              <a:xfrm>
                <a:off x="1462045" y="1718269"/>
                <a:ext cx="4300690" cy="1517300"/>
                <a:chOff x="1462045" y="1718269"/>
                <a:chExt cx="4300690" cy="151730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1969477" y="2250831"/>
                  <a:ext cx="492369" cy="381837"/>
                </a:xfrm>
                <a:prstGeom prst="rect">
                  <a:avLst/>
                </a:prstGeom>
                <a:solidFill>
                  <a:srgbClr val="FBBD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3006132" y="2232409"/>
                  <a:ext cx="492369" cy="381837"/>
                </a:xfrm>
                <a:prstGeom prst="rect">
                  <a:avLst/>
                </a:prstGeom>
                <a:solidFill>
                  <a:srgbClr val="FBBD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4032739" y="2254181"/>
                  <a:ext cx="492369" cy="381837"/>
                </a:xfrm>
                <a:prstGeom prst="rect">
                  <a:avLst/>
                </a:prstGeom>
                <a:solidFill>
                  <a:srgbClr val="FBBD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5029201" y="2235759"/>
                  <a:ext cx="492369" cy="381837"/>
                </a:xfrm>
                <a:prstGeom prst="rect">
                  <a:avLst/>
                </a:prstGeom>
                <a:solidFill>
                  <a:srgbClr val="FBBD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272416" y="1718269"/>
                  <a:ext cx="867506" cy="197618"/>
                </a:xfrm>
                <a:prstGeom prst="rect">
                  <a:avLst/>
                </a:prstGeom>
                <a:solidFill>
                  <a:srgbClr val="FBBD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2128581" y="3009481"/>
                  <a:ext cx="564378" cy="226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125044" y="2994407"/>
                  <a:ext cx="564378" cy="226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171749" y="2999430"/>
                  <a:ext cx="564378" cy="226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5198357" y="3004453"/>
                  <a:ext cx="564378" cy="226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462045" y="1959428"/>
                  <a:ext cx="859123" cy="1105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428362" y="1961102"/>
                  <a:ext cx="859123" cy="1105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3806662" y="1999622"/>
                  <a:ext cx="735194" cy="1239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1" name="Freeform 30"/>
              <p:cNvSpPr/>
              <p:nvPr/>
            </p:nvSpPr>
            <p:spPr>
              <a:xfrm>
                <a:off x="4793064" y="1376624"/>
                <a:ext cx="1356527" cy="683288"/>
              </a:xfrm>
              <a:custGeom>
                <a:avLst/>
                <a:gdLst>
                  <a:gd name="connsiteX0" fmla="*/ 0 w 1356527"/>
                  <a:gd name="connsiteY0" fmla="*/ 432079 h 683288"/>
                  <a:gd name="connsiteX1" fmla="*/ 462224 w 1356527"/>
                  <a:gd name="connsiteY1" fmla="*/ 683288 h 683288"/>
                  <a:gd name="connsiteX2" fmla="*/ 1306285 w 1356527"/>
                  <a:gd name="connsiteY2" fmla="*/ 663191 h 683288"/>
                  <a:gd name="connsiteX3" fmla="*/ 1356527 w 1356527"/>
                  <a:gd name="connsiteY3" fmla="*/ 401934 h 683288"/>
                  <a:gd name="connsiteX4" fmla="*/ 1336431 w 1356527"/>
                  <a:gd name="connsiteY4" fmla="*/ 50242 h 683288"/>
                  <a:gd name="connsiteX5" fmla="*/ 1245995 w 1356527"/>
                  <a:gd name="connsiteY5" fmla="*/ 0 h 683288"/>
                  <a:gd name="connsiteX6" fmla="*/ 20096 w 1356527"/>
                  <a:gd name="connsiteY6" fmla="*/ 40194 h 683288"/>
                  <a:gd name="connsiteX7" fmla="*/ 0 w 1356527"/>
                  <a:gd name="connsiteY7" fmla="*/ 432079 h 68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6527" h="683288">
                    <a:moveTo>
                      <a:pt x="0" y="432079"/>
                    </a:moveTo>
                    <a:lnTo>
                      <a:pt x="462224" y="683288"/>
                    </a:lnTo>
                    <a:lnTo>
                      <a:pt x="1306285" y="663191"/>
                    </a:lnTo>
                    <a:lnTo>
                      <a:pt x="1356527" y="401934"/>
                    </a:lnTo>
                    <a:lnTo>
                      <a:pt x="1336431" y="50242"/>
                    </a:lnTo>
                    <a:lnTo>
                      <a:pt x="1245995" y="0"/>
                    </a:lnTo>
                    <a:lnTo>
                      <a:pt x="20096" y="40194"/>
                    </a:lnTo>
                    <a:lnTo>
                      <a:pt x="0" y="43207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344804" y="1674726"/>
              <a:ext cx="4905279" cy="1563188"/>
              <a:chOff x="1344804" y="1674726"/>
              <a:chExt cx="4905279" cy="1563188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909186" y="2291024"/>
                <a:ext cx="7435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Huevos</a:t>
                </a:r>
                <a:endParaRPr lang="en-US" sz="1200" b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55888" y="2282651"/>
                <a:ext cx="7435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Larvas</a:t>
                </a:r>
                <a:endParaRPr lang="en-US" sz="1200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962398" y="2294374"/>
                <a:ext cx="7435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Pupas</a:t>
                </a:r>
                <a:endParaRPr lang="en-US" sz="1200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968908" y="2265904"/>
                <a:ext cx="7435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Adultos</a:t>
                </a:r>
                <a:endParaRPr lang="en-US" sz="1200" b="1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252315" y="1674726"/>
                <a:ext cx="10785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Temperatura</a:t>
                </a:r>
                <a:endParaRPr lang="en-US" sz="1200" b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344804" y="1867319"/>
                <a:ext cx="10785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Reproducción</a:t>
                </a:r>
                <a:endParaRPr lang="en-US" sz="1200" b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798278" y="1929283"/>
                <a:ext cx="10785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Desarollo</a:t>
                </a:r>
                <a:endParaRPr lang="en-US" sz="120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051541" y="2955889"/>
                <a:ext cx="10785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Muerto</a:t>
                </a:r>
                <a:endParaRPr lang="en-US" sz="120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068101" y="2937467"/>
                <a:ext cx="10785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Muerto</a:t>
                </a:r>
                <a:endParaRPr lang="en-US" sz="1200" b="1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104757" y="2959239"/>
                <a:ext cx="10785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Muerto</a:t>
                </a:r>
                <a:endParaRPr lang="en-US" sz="12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171558" y="2960915"/>
                <a:ext cx="10785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Muerto</a:t>
                </a:r>
                <a:endParaRPr lang="en-US" sz="1200" b="1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754924" y="1920910"/>
                <a:ext cx="10785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Desarollo</a:t>
                </a:r>
                <a:endParaRPr lang="en-US" sz="1200" b="1" dirty="0"/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85222" y="1909187"/>
            <a:ext cx="2441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 = rx(1 - x)</a:t>
            </a:r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4109068" y="4256679"/>
            <a:ext cx="3034602" cy="1935137"/>
            <a:chOff x="3426488" y="4411226"/>
            <a:chExt cx="3034602" cy="1935137"/>
          </a:xfrm>
        </p:grpSpPr>
        <p:sp>
          <p:nvSpPr>
            <p:cNvPr id="48" name="Freeform 47"/>
            <p:cNvSpPr/>
            <p:nvPr/>
          </p:nvSpPr>
          <p:spPr>
            <a:xfrm>
              <a:off x="3426488" y="4411226"/>
              <a:ext cx="2873828" cy="1935137"/>
            </a:xfrm>
            <a:custGeom>
              <a:avLst/>
              <a:gdLst>
                <a:gd name="connsiteX0" fmla="*/ 0 w 2873828"/>
                <a:gd name="connsiteY0" fmla="*/ 944545 h 1935137"/>
                <a:gd name="connsiteX1" fmla="*/ 301450 w 2873828"/>
                <a:gd name="connsiteY1" fmla="*/ 1637882 h 1935137"/>
                <a:gd name="connsiteX2" fmla="*/ 592853 w 2873828"/>
                <a:gd name="connsiteY2" fmla="*/ 1929284 h 1935137"/>
                <a:gd name="connsiteX3" fmla="*/ 1306286 w 2873828"/>
                <a:gd name="connsiteY3" fmla="*/ 1818752 h 1935137"/>
                <a:gd name="connsiteX4" fmla="*/ 1587639 w 2873828"/>
                <a:gd name="connsiteY4" fmla="*/ 1647930 h 1935137"/>
                <a:gd name="connsiteX5" fmla="*/ 1708220 w 2873828"/>
                <a:gd name="connsiteY5" fmla="*/ 1346479 h 1935137"/>
                <a:gd name="connsiteX6" fmla="*/ 1798655 w 2873828"/>
                <a:gd name="connsiteY6" fmla="*/ 1055077 h 1935137"/>
                <a:gd name="connsiteX7" fmla="*/ 1587639 w 2873828"/>
                <a:gd name="connsiteY7" fmla="*/ 663192 h 1935137"/>
                <a:gd name="connsiteX8" fmla="*/ 1818752 w 2873828"/>
                <a:gd name="connsiteY8" fmla="*/ 492370 h 1935137"/>
                <a:gd name="connsiteX9" fmla="*/ 2059912 w 2873828"/>
                <a:gd name="connsiteY9" fmla="*/ 241161 h 1935137"/>
                <a:gd name="connsiteX10" fmla="*/ 2160396 w 2873828"/>
                <a:gd name="connsiteY10" fmla="*/ 20097 h 1935137"/>
                <a:gd name="connsiteX11" fmla="*/ 2512088 w 2873828"/>
                <a:gd name="connsiteY11" fmla="*/ 30145 h 1935137"/>
                <a:gd name="connsiteX12" fmla="*/ 2873828 w 2873828"/>
                <a:gd name="connsiteY12" fmla="*/ 0 h 193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3828" h="1935137">
                  <a:moveTo>
                    <a:pt x="0" y="944545"/>
                  </a:moveTo>
                  <a:cubicBezTo>
                    <a:pt x="101320" y="1209152"/>
                    <a:pt x="202641" y="1473759"/>
                    <a:pt x="301450" y="1637882"/>
                  </a:cubicBezTo>
                  <a:cubicBezTo>
                    <a:pt x="400259" y="1802005"/>
                    <a:pt x="425380" y="1899139"/>
                    <a:pt x="592853" y="1929284"/>
                  </a:cubicBezTo>
                  <a:cubicBezTo>
                    <a:pt x="760326" y="1959429"/>
                    <a:pt x="1140488" y="1865644"/>
                    <a:pt x="1306286" y="1818752"/>
                  </a:cubicBezTo>
                  <a:cubicBezTo>
                    <a:pt x="1472084" y="1771860"/>
                    <a:pt x="1520650" y="1726642"/>
                    <a:pt x="1587639" y="1647930"/>
                  </a:cubicBezTo>
                  <a:cubicBezTo>
                    <a:pt x="1654628" y="1569218"/>
                    <a:pt x="1673051" y="1445288"/>
                    <a:pt x="1708220" y="1346479"/>
                  </a:cubicBezTo>
                  <a:cubicBezTo>
                    <a:pt x="1743389" y="1247670"/>
                    <a:pt x="1818752" y="1168958"/>
                    <a:pt x="1798655" y="1055077"/>
                  </a:cubicBezTo>
                  <a:cubicBezTo>
                    <a:pt x="1778558" y="941196"/>
                    <a:pt x="1584290" y="756976"/>
                    <a:pt x="1587639" y="663192"/>
                  </a:cubicBezTo>
                  <a:cubicBezTo>
                    <a:pt x="1590988" y="569408"/>
                    <a:pt x="1740040" y="562708"/>
                    <a:pt x="1818752" y="492370"/>
                  </a:cubicBezTo>
                  <a:cubicBezTo>
                    <a:pt x="1897464" y="422032"/>
                    <a:pt x="2002971" y="319873"/>
                    <a:pt x="2059912" y="241161"/>
                  </a:cubicBezTo>
                  <a:cubicBezTo>
                    <a:pt x="2116853" y="162449"/>
                    <a:pt x="2085033" y="55266"/>
                    <a:pt x="2160396" y="20097"/>
                  </a:cubicBezTo>
                  <a:cubicBezTo>
                    <a:pt x="2235759" y="-15072"/>
                    <a:pt x="2393183" y="33494"/>
                    <a:pt x="2512088" y="30145"/>
                  </a:cubicBezTo>
                  <a:cubicBezTo>
                    <a:pt x="2630993" y="26796"/>
                    <a:pt x="2873828" y="0"/>
                    <a:pt x="2873828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124659" y="4900603"/>
              <a:ext cx="1326383" cy="384830"/>
            </a:xfrm>
            <a:custGeom>
              <a:avLst/>
              <a:gdLst>
                <a:gd name="connsiteX0" fmla="*/ 0 w 1326383"/>
                <a:gd name="connsiteY0" fmla="*/ 384830 h 384830"/>
                <a:gd name="connsiteX1" fmla="*/ 80387 w 1326383"/>
                <a:gd name="connsiteY1" fmla="*/ 193911 h 384830"/>
                <a:gd name="connsiteX2" fmla="*/ 321548 w 1326383"/>
                <a:gd name="connsiteY2" fmla="*/ 153718 h 384830"/>
                <a:gd name="connsiteX3" fmla="*/ 502418 w 1326383"/>
                <a:gd name="connsiteY3" fmla="*/ 2993 h 384830"/>
                <a:gd name="connsiteX4" fmla="*/ 894304 w 1326383"/>
                <a:gd name="connsiteY4" fmla="*/ 53234 h 384830"/>
                <a:gd name="connsiteX5" fmla="*/ 1296238 w 1326383"/>
                <a:gd name="connsiteY5" fmla="*/ 53234 h 384830"/>
                <a:gd name="connsiteX6" fmla="*/ 1326383 w 1326383"/>
                <a:gd name="connsiteY6" fmla="*/ 53234 h 38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6383" h="384830">
                  <a:moveTo>
                    <a:pt x="0" y="384830"/>
                  </a:moveTo>
                  <a:cubicBezTo>
                    <a:pt x="13398" y="308630"/>
                    <a:pt x="26796" y="232430"/>
                    <a:pt x="80387" y="193911"/>
                  </a:cubicBezTo>
                  <a:cubicBezTo>
                    <a:pt x="133978" y="155392"/>
                    <a:pt x="251210" y="185538"/>
                    <a:pt x="321548" y="153718"/>
                  </a:cubicBezTo>
                  <a:cubicBezTo>
                    <a:pt x="391886" y="121898"/>
                    <a:pt x="406959" y="19740"/>
                    <a:pt x="502418" y="2993"/>
                  </a:cubicBezTo>
                  <a:cubicBezTo>
                    <a:pt x="597877" y="-13754"/>
                    <a:pt x="762001" y="44861"/>
                    <a:pt x="894304" y="53234"/>
                  </a:cubicBezTo>
                  <a:cubicBezTo>
                    <a:pt x="1026607" y="61607"/>
                    <a:pt x="1296238" y="53234"/>
                    <a:pt x="1296238" y="53234"/>
                  </a:cubicBezTo>
                  <a:lnTo>
                    <a:pt x="1326383" y="53234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008431" y="5737576"/>
              <a:ext cx="1452659" cy="342829"/>
            </a:xfrm>
            <a:custGeom>
              <a:avLst/>
              <a:gdLst>
                <a:gd name="connsiteX0" fmla="*/ 5696 w 1452659"/>
                <a:gd name="connsiteY0" fmla="*/ 341677 h 342829"/>
                <a:gd name="connsiteX1" fmla="*/ 35842 w 1452659"/>
                <a:gd name="connsiteY1" fmla="*/ 301483 h 342829"/>
                <a:gd name="connsiteX2" fmla="*/ 277002 w 1452659"/>
                <a:gd name="connsiteY2" fmla="*/ 70371 h 342829"/>
                <a:gd name="connsiteX3" fmla="*/ 608598 w 1452659"/>
                <a:gd name="connsiteY3" fmla="*/ 80420 h 342829"/>
                <a:gd name="connsiteX4" fmla="*/ 749274 w 1452659"/>
                <a:gd name="connsiteY4" fmla="*/ 33 h 342829"/>
                <a:gd name="connsiteX5" fmla="*/ 1060773 w 1452659"/>
                <a:gd name="connsiteY5" fmla="*/ 70371 h 342829"/>
                <a:gd name="connsiteX6" fmla="*/ 1332079 w 1452659"/>
                <a:gd name="connsiteY6" fmla="*/ 60323 h 342829"/>
                <a:gd name="connsiteX7" fmla="*/ 1452659 w 1452659"/>
                <a:gd name="connsiteY7" fmla="*/ 10081 h 34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659" h="342829">
                  <a:moveTo>
                    <a:pt x="5696" y="341677"/>
                  </a:moveTo>
                  <a:cubicBezTo>
                    <a:pt x="-1840" y="344189"/>
                    <a:pt x="-9376" y="346701"/>
                    <a:pt x="35842" y="301483"/>
                  </a:cubicBezTo>
                  <a:cubicBezTo>
                    <a:pt x="81060" y="256265"/>
                    <a:pt x="181543" y="107215"/>
                    <a:pt x="277002" y="70371"/>
                  </a:cubicBezTo>
                  <a:cubicBezTo>
                    <a:pt x="372461" y="33527"/>
                    <a:pt x="529886" y="92143"/>
                    <a:pt x="608598" y="80420"/>
                  </a:cubicBezTo>
                  <a:cubicBezTo>
                    <a:pt x="687310" y="68697"/>
                    <a:pt x="673912" y="1708"/>
                    <a:pt x="749274" y="33"/>
                  </a:cubicBezTo>
                  <a:cubicBezTo>
                    <a:pt x="824636" y="-1642"/>
                    <a:pt x="963639" y="60323"/>
                    <a:pt x="1060773" y="70371"/>
                  </a:cubicBezTo>
                  <a:cubicBezTo>
                    <a:pt x="1157907" y="80419"/>
                    <a:pt x="1266765" y="70371"/>
                    <a:pt x="1332079" y="60323"/>
                  </a:cubicBezTo>
                  <a:cubicBezTo>
                    <a:pt x="1397393" y="50275"/>
                    <a:pt x="1452659" y="10081"/>
                    <a:pt x="1452659" y="1008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09115" y="4198512"/>
            <a:ext cx="800099" cy="2060620"/>
            <a:chOff x="3026535" y="4353059"/>
            <a:chExt cx="800099" cy="2060620"/>
          </a:xfrm>
        </p:grpSpPr>
        <p:sp>
          <p:nvSpPr>
            <p:cNvPr id="53" name="Freeform 52"/>
            <p:cNvSpPr/>
            <p:nvPr/>
          </p:nvSpPr>
          <p:spPr>
            <a:xfrm>
              <a:off x="3026535" y="4353059"/>
              <a:ext cx="800099" cy="2060620"/>
            </a:xfrm>
            <a:custGeom>
              <a:avLst/>
              <a:gdLst>
                <a:gd name="connsiteX0" fmla="*/ 0 w 800099"/>
                <a:gd name="connsiteY0" fmla="*/ 2060620 h 2060620"/>
                <a:gd name="connsiteX1" fmla="*/ 528034 w 800099"/>
                <a:gd name="connsiteY1" fmla="*/ 1687133 h 2060620"/>
                <a:gd name="connsiteX2" fmla="*/ 759854 w 800099"/>
                <a:gd name="connsiteY2" fmla="*/ 1133341 h 2060620"/>
                <a:gd name="connsiteX3" fmla="*/ 785611 w 800099"/>
                <a:gd name="connsiteY3" fmla="*/ 476518 h 2060620"/>
                <a:gd name="connsiteX4" fmla="*/ 605307 w 800099"/>
                <a:gd name="connsiteY4" fmla="*/ 180304 h 2060620"/>
                <a:gd name="connsiteX5" fmla="*/ 309093 w 800099"/>
                <a:gd name="connsiteY5" fmla="*/ 0 h 206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099" h="2060620">
                  <a:moveTo>
                    <a:pt x="0" y="2060620"/>
                  </a:moveTo>
                  <a:cubicBezTo>
                    <a:pt x="200696" y="1951149"/>
                    <a:pt x="401392" y="1841679"/>
                    <a:pt x="528034" y="1687133"/>
                  </a:cubicBezTo>
                  <a:cubicBezTo>
                    <a:pt x="654676" y="1532587"/>
                    <a:pt x="716925" y="1335110"/>
                    <a:pt x="759854" y="1133341"/>
                  </a:cubicBezTo>
                  <a:cubicBezTo>
                    <a:pt x="802783" y="931572"/>
                    <a:pt x="811369" y="635357"/>
                    <a:pt x="785611" y="476518"/>
                  </a:cubicBezTo>
                  <a:cubicBezTo>
                    <a:pt x="759853" y="317678"/>
                    <a:pt x="684727" y="259724"/>
                    <a:pt x="605307" y="180304"/>
                  </a:cubicBezTo>
                  <a:cubicBezTo>
                    <a:pt x="525887" y="100884"/>
                    <a:pt x="417490" y="50442"/>
                    <a:pt x="309093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271234" y="5293217"/>
              <a:ext cx="310598" cy="721217"/>
            </a:xfrm>
            <a:custGeom>
              <a:avLst/>
              <a:gdLst>
                <a:gd name="connsiteX0" fmla="*/ 283335 w 310598"/>
                <a:gd name="connsiteY0" fmla="*/ 721217 h 721217"/>
                <a:gd name="connsiteX1" fmla="*/ 283335 w 310598"/>
                <a:gd name="connsiteY1" fmla="*/ 283335 h 721217"/>
                <a:gd name="connsiteX2" fmla="*/ 0 w 310598"/>
                <a:gd name="connsiteY2" fmla="*/ 0 h 72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598" h="721217">
                  <a:moveTo>
                    <a:pt x="283335" y="721217"/>
                  </a:moveTo>
                  <a:cubicBezTo>
                    <a:pt x="306946" y="562377"/>
                    <a:pt x="330557" y="403538"/>
                    <a:pt x="283335" y="283335"/>
                  </a:cubicBezTo>
                  <a:cubicBezTo>
                    <a:pt x="236113" y="163132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296992" y="4919730"/>
              <a:ext cx="502276" cy="515155"/>
            </a:xfrm>
            <a:custGeom>
              <a:avLst/>
              <a:gdLst>
                <a:gd name="connsiteX0" fmla="*/ 502276 w 502276"/>
                <a:gd name="connsiteY0" fmla="*/ 515155 h 515155"/>
                <a:gd name="connsiteX1" fmla="*/ 360608 w 502276"/>
                <a:gd name="connsiteY1" fmla="*/ 167425 h 515155"/>
                <a:gd name="connsiteX2" fmla="*/ 0 w 502276"/>
                <a:gd name="connsiteY2" fmla="*/ 0 h 51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2276" h="515155">
                  <a:moveTo>
                    <a:pt x="502276" y="515155"/>
                  </a:moveTo>
                  <a:cubicBezTo>
                    <a:pt x="473298" y="384219"/>
                    <a:pt x="444321" y="253284"/>
                    <a:pt x="360608" y="167425"/>
                  </a:cubicBezTo>
                  <a:cubicBezTo>
                    <a:pt x="276895" y="81566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946992" y="4172754"/>
            <a:ext cx="955306" cy="2034862"/>
            <a:chOff x="2264412" y="4327301"/>
            <a:chExt cx="955306" cy="2034862"/>
          </a:xfrm>
        </p:grpSpPr>
        <p:sp>
          <p:nvSpPr>
            <p:cNvPr id="57" name="Freeform 56"/>
            <p:cNvSpPr/>
            <p:nvPr/>
          </p:nvSpPr>
          <p:spPr>
            <a:xfrm>
              <a:off x="2264412" y="4327301"/>
              <a:ext cx="878033" cy="2034862"/>
            </a:xfrm>
            <a:custGeom>
              <a:avLst/>
              <a:gdLst>
                <a:gd name="connsiteX0" fmla="*/ 878033 w 878033"/>
                <a:gd name="connsiteY0" fmla="*/ 0 h 2034862"/>
                <a:gd name="connsiteX1" fmla="*/ 182574 w 878033"/>
                <a:gd name="connsiteY1" fmla="*/ 206062 h 2034862"/>
                <a:gd name="connsiteX2" fmla="*/ 2270 w 878033"/>
                <a:gd name="connsiteY2" fmla="*/ 669702 h 2034862"/>
                <a:gd name="connsiteX3" fmla="*/ 105301 w 878033"/>
                <a:gd name="connsiteY3" fmla="*/ 1249251 h 2034862"/>
                <a:gd name="connsiteX4" fmla="*/ 440151 w 878033"/>
                <a:gd name="connsiteY4" fmla="*/ 1880316 h 2034862"/>
                <a:gd name="connsiteX5" fmla="*/ 633334 w 878033"/>
                <a:gd name="connsiteY5" fmla="*/ 2034862 h 203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033" h="2034862">
                  <a:moveTo>
                    <a:pt x="878033" y="0"/>
                  </a:moveTo>
                  <a:cubicBezTo>
                    <a:pt x="603283" y="47222"/>
                    <a:pt x="328534" y="94445"/>
                    <a:pt x="182574" y="206062"/>
                  </a:cubicBezTo>
                  <a:cubicBezTo>
                    <a:pt x="36614" y="317679"/>
                    <a:pt x="15149" y="495837"/>
                    <a:pt x="2270" y="669702"/>
                  </a:cubicBezTo>
                  <a:cubicBezTo>
                    <a:pt x="-10609" y="843567"/>
                    <a:pt x="32321" y="1047482"/>
                    <a:pt x="105301" y="1249251"/>
                  </a:cubicBezTo>
                  <a:cubicBezTo>
                    <a:pt x="178281" y="1451020"/>
                    <a:pt x="352146" y="1749381"/>
                    <a:pt x="440151" y="1880316"/>
                  </a:cubicBezTo>
                  <a:cubicBezTo>
                    <a:pt x="528156" y="2011251"/>
                    <a:pt x="633334" y="2034862"/>
                    <a:pt x="633334" y="2034862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343955" y="4932608"/>
              <a:ext cx="875763" cy="579550"/>
            </a:xfrm>
            <a:custGeom>
              <a:avLst/>
              <a:gdLst>
                <a:gd name="connsiteX0" fmla="*/ 875763 w 875763"/>
                <a:gd name="connsiteY0" fmla="*/ 0 h 579550"/>
                <a:gd name="connsiteX1" fmla="*/ 373487 w 875763"/>
                <a:gd name="connsiteY1" fmla="*/ 103031 h 579550"/>
                <a:gd name="connsiteX2" fmla="*/ 0 w 875763"/>
                <a:gd name="connsiteY2" fmla="*/ 579550 h 57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763" h="579550">
                  <a:moveTo>
                    <a:pt x="875763" y="0"/>
                  </a:moveTo>
                  <a:cubicBezTo>
                    <a:pt x="697605" y="3219"/>
                    <a:pt x="519447" y="6439"/>
                    <a:pt x="373487" y="103031"/>
                  </a:cubicBezTo>
                  <a:cubicBezTo>
                    <a:pt x="227527" y="199623"/>
                    <a:pt x="113763" y="389586"/>
                    <a:pt x="0" y="579550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627895" y="5280338"/>
              <a:ext cx="488792" cy="824248"/>
            </a:xfrm>
            <a:custGeom>
              <a:avLst/>
              <a:gdLst>
                <a:gd name="connsiteX0" fmla="*/ 488792 w 488792"/>
                <a:gd name="connsiteY0" fmla="*/ 0 h 824248"/>
                <a:gd name="connsiteX1" fmla="*/ 38032 w 488792"/>
                <a:gd name="connsiteY1" fmla="*/ 412124 h 824248"/>
                <a:gd name="connsiteX2" fmla="*/ 25153 w 488792"/>
                <a:gd name="connsiteY2" fmla="*/ 824248 h 82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792" h="824248">
                  <a:moveTo>
                    <a:pt x="488792" y="0"/>
                  </a:moveTo>
                  <a:cubicBezTo>
                    <a:pt x="302048" y="137374"/>
                    <a:pt x="115305" y="274749"/>
                    <a:pt x="38032" y="412124"/>
                  </a:cubicBezTo>
                  <a:cubicBezTo>
                    <a:pt x="-39241" y="549499"/>
                    <a:pt x="25153" y="824248"/>
                    <a:pt x="25153" y="824248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7173532" y="4456090"/>
            <a:ext cx="2472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Flujo de </a:t>
            </a:r>
            <a:r>
              <a:rPr lang="en-US" sz="3600" b="1" dirty="0" err="1" smtClean="0">
                <a:solidFill>
                  <a:srgbClr val="FF0000"/>
                </a:solidFill>
              </a:rPr>
              <a:t>energía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3335" y="4608491"/>
            <a:ext cx="2884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Reciclaje      de nutrientes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821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805" y="346541"/>
            <a:ext cx="85258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 smtClean="0"/>
              <a:t>Dos ejemplos, </a:t>
            </a:r>
            <a:r>
              <a:rPr lang="en-US" sz="2800" b="1" dirty="0"/>
              <a:t>1) </a:t>
            </a:r>
            <a:r>
              <a:rPr lang="en-US" sz="2800" b="1" dirty="0" err="1" smtClean="0"/>
              <a:t>ecología</a:t>
            </a:r>
            <a:r>
              <a:rPr lang="en-US" sz="2800" b="1" dirty="0" smtClean="0"/>
              <a:t> </a:t>
            </a:r>
            <a:r>
              <a:rPr lang="en-US" sz="2800" b="1" dirty="0"/>
              <a:t>de </a:t>
            </a:r>
            <a:r>
              <a:rPr lang="en-US" sz="2800" b="1" dirty="0" smtClean="0"/>
              <a:t>ecosistemas, y 2</a:t>
            </a:r>
            <a:r>
              <a:rPr lang="en-US" sz="2800" b="1" dirty="0"/>
              <a:t>) </a:t>
            </a:r>
            <a:r>
              <a:rPr lang="en-US" sz="2800" b="1" dirty="0" err="1" smtClean="0"/>
              <a:t>ecología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poblaciones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comunidades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enfermedades</a:t>
            </a:r>
            <a:endParaRPr lang="en-US" sz="2800" b="1" dirty="0" smtClean="0"/>
          </a:p>
          <a:p>
            <a:pPr marL="285750" indent="-285750">
              <a:buFont typeface="Arial" charset="0"/>
              <a:buChar char="•"/>
            </a:pPr>
            <a:endParaRPr lang="en-US" sz="2800" b="1" dirty="0"/>
          </a:p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/>
              <a:t>1) </a:t>
            </a:r>
            <a:r>
              <a:rPr lang="en-US" sz="2800" b="1" dirty="0" err="1" smtClean="0"/>
              <a:t>contaminación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nitrato</a:t>
            </a:r>
            <a:r>
              <a:rPr lang="en-US" sz="2800" b="1" dirty="0" smtClean="0"/>
              <a:t> por </a:t>
            </a:r>
            <a:r>
              <a:rPr lang="en-US" sz="2800" b="1" dirty="0" err="1" smtClean="0"/>
              <a:t>sobre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aplicación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nitrógeno</a:t>
            </a:r>
            <a:endParaRPr lang="en-US" sz="2800" b="1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/>
              <a:t>2) </a:t>
            </a:r>
            <a:r>
              <a:rPr lang="en-US" sz="2800" b="1" dirty="0" err="1" smtClean="0"/>
              <a:t>Paradoja</a:t>
            </a:r>
            <a:r>
              <a:rPr lang="en-US" sz="2800" b="1" dirty="0" smtClean="0"/>
              <a:t> del control biológico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9027" name="Rectangle 3"/>
            <p:cNvSpPr>
              <a:spLocks noChangeArrowheads="1"/>
            </p:cNvSpPr>
            <p:nvPr/>
          </p:nvSpPr>
          <p:spPr bwMode="auto">
            <a:xfrm>
              <a:off x="0" y="2208"/>
              <a:ext cx="5760" cy="2112"/>
            </a:xfrm>
            <a:prstGeom prst="rect">
              <a:avLst/>
            </a:prstGeom>
            <a:solidFill>
              <a:srgbClr val="800000">
                <a:alpha val="22000"/>
              </a:srgbClr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90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2208"/>
            </a:xfrm>
            <a:prstGeom prst="rect">
              <a:avLst/>
            </a:prstGeom>
            <a:solidFill>
              <a:srgbClr val="0000FF">
                <a:alpha val="22000"/>
              </a:srgbClr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9029" name="Group 5"/>
          <p:cNvGrpSpPr>
            <a:grpSpLocks/>
          </p:cNvGrpSpPr>
          <p:nvPr/>
        </p:nvGrpSpPr>
        <p:grpSpPr bwMode="auto">
          <a:xfrm>
            <a:off x="2995613" y="4344989"/>
            <a:ext cx="2427288" cy="1522413"/>
            <a:chOff x="1887" y="2737"/>
            <a:chExt cx="1529" cy="959"/>
          </a:xfrm>
        </p:grpSpPr>
        <p:sp>
          <p:nvSpPr>
            <p:cNvPr id="129030" name="Text Box 6"/>
            <p:cNvSpPr txBox="1">
              <a:spLocks noChangeArrowheads="1"/>
            </p:cNvSpPr>
            <p:nvPr/>
          </p:nvSpPr>
          <p:spPr bwMode="auto">
            <a:xfrm>
              <a:off x="1887" y="2737"/>
              <a:ext cx="134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/>
                <a:t>NO</a:t>
              </a:r>
              <a:r>
                <a:rPr lang="en-US" sz="2000" b="1" baseline="-25000" dirty="0" smtClean="0"/>
                <a:t>3</a:t>
              </a:r>
              <a:r>
                <a:rPr lang="en-US" sz="2000" b="1" dirty="0" smtClean="0"/>
                <a:t>- </a:t>
              </a:r>
              <a:r>
                <a:rPr lang="en-US" sz="2000" b="1" dirty="0" err="1" smtClean="0"/>
                <a:t>Nitrato</a:t>
              </a:r>
              <a:r>
                <a:rPr lang="en-US" sz="2000" b="1" dirty="0" smtClean="0"/>
                <a:t> en el suelo</a:t>
              </a:r>
              <a:endParaRPr lang="en-US" sz="2800" b="1" dirty="0"/>
            </a:p>
          </p:txBody>
        </p:sp>
        <p:sp>
          <p:nvSpPr>
            <p:cNvPr id="129031" name="AutoShape 7"/>
            <p:cNvSpPr>
              <a:spLocks noChangeArrowheads="1"/>
            </p:cNvSpPr>
            <p:nvPr/>
          </p:nvSpPr>
          <p:spPr bwMode="auto">
            <a:xfrm rot="-5400000" flipH="1" flipV="1">
              <a:off x="2456" y="2736"/>
              <a:ext cx="624" cy="1296"/>
            </a:xfrm>
            <a:prstGeom prst="curvedLeftArrow">
              <a:avLst>
                <a:gd name="adj1" fmla="val 14875"/>
                <a:gd name="adj2" fmla="val 56413"/>
                <a:gd name="adj3" fmla="val 473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9032" name="Group 8"/>
          <p:cNvGrpSpPr>
            <a:grpSpLocks/>
          </p:cNvGrpSpPr>
          <p:nvPr/>
        </p:nvGrpSpPr>
        <p:grpSpPr bwMode="auto">
          <a:xfrm>
            <a:off x="5221796" y="2809351"/>
            <a:ext cx="3413126" cy="2076450"/>
            <a:chOff x="3264" y="1776"/>
            <a:chExt cx="2150" cy="1308"/>
          </a:xfrm>
        </p:grpSpPr>
        <p:sp>
          <p:nvSpPr>
            <p:cNvPr id="129033" name="Text Box 9"/>
            <p:cNvSpPr txBox="1">
              <a:spLocks noChangeArrowheads="1"/>
            </p:cNvSpPr>
            <p:nvPr/>
          </p:nvSpPr>
          <p:spPr bwMode="auto">
            <a:xfrm>
              <a:off x="3264" y="2832"/>
              <a:ext cx="1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 smtClean="0"/>
                <a:t>Proteína</a:t>
              </a:r>
              <a:endParaRPr lang="en-US" sz="2800" b="1" dirty="0"/>
            </a:p>
          </p:txBody>
        </p:sp>
        <p:grpSp>
          <p:nvGrpSpPr>
            <p:cNvPr id="129034" name="Group 10"/>
            <p:cNvGrpSpPr>
              <a:grpSpLocks/>
            </p:cNvGrpSpPr>
            <p:nvPr/>
          </p:nvGrpSpPr>
          <p:grpSpPr bwMode="auto">
            <a:xfrm>
              <a:off x="3840" y="1776"/>
              <a:ext cx="1574" cy="1296"/>
              <a:chOff x="3840" y="1776"/>
              <a:chExt cx="1574" cy="1296"/>
            </a:xfrm>
          </p:grpSpPr>
          <p:sp>
            <p:nvSpPr>
              <p:cNvPr id="129035" name="AutoShape 11"/>
              <p:cNvSpPr>
                <a:spLocks noChangeArrowheads="1"/>
              </p:cNvSpPr>
              <p:nvPr/>
            </p:nvSpPr>
            <p:spPr bwMode="auto">
              <a:xfrm>
                <a:off x="3840" y="1776"/>
                <a:ext cx="912" cy="1296"/>
              </a:xfrm>
              <a:prstGeom prst="curvedLeftArrow">
                <a:avLst>
                  <a:gd name="adj1" fmla="val 10178"/>
                  <a:gd name="adj2" fmla="val 38599"/>
                  <a:gd name="adj3" fmla="val 4733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9036" name="Text Box 12"/>
              <p:cNvSpPr txBox="1">
                <a:spLocks noChangeArrowheads="1"/>
              </p:cNvSpPr>
              <p:nvPr/>
            </p:nvSpPr>
            <p:spPr bwMode="auto">
              <a:xfrm>
                <a:off x="4646" y="1951"/>
                <a:ext cx="768" cy="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000" b="1" dirty="0" err="1" smtClean="0"/>
                  <a:t>Bacterias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fijadoras</a:t>
                </a:r>
                <a:r>
                  <a:rPr lang="en-US" sz="2000" b="1" dirty="0" smtClean="0"/>
                  <a:t> de nitrógeno</a:t>
                </a:r>
                <a:endParaRPr lang="en-US" sz="2400" b="1" dirty="0"/>
              </a:p>
            </p:txBody>
          </p:sp>
        </p:grpSp>
      </p:grpSp>
      <p:grpSp>
        <p:nvGrpSpPr>
          <p:cNvPr id="129037" name="Group 13"/>
          <p:cNvGrpSpPr>
            <a:grpSpLocks/>
          </p:cNvGrpSpPr>
          <p:nvPr/>
        </p:nvGrpSpPr>
        <p:grpSpPr bwMode="auto">
          <a:xfrm>
            <a:off x="287338" y="2590800"/>
            <a:ext cx="2684463" cy="2089150"/>
            <a:chOff x="181" y="1632"/>
            <a:chExt cx="1691" cy="1316"/>
          </a:xfrm>
        </p:grpSpPr>
        <p:sp>
          <p:nvSpPr>
            <p:cNvPr id="129038" name="AutoShape 14"/>
            <p:cNvSpPr>
              <a:spLocks noChangeArrowheads="1"/>
            </p:cNvSpPr>
            <p:nvPr/>
          </p:nvSpPr>
          <p:spPr bwMode="auto">
            <a:xfrm flipH="1" flipV="1">
              <a:off x="912" y="1632"/>
              <a:ext cx="960" cy="1296"/>
            </a:xfrm>
            <a:prstGeom prst="curvedLeftArrow">
              <a:avLst>
                <a:gd name="adj1" fmla="val 12919"/>
                <a:gd name="adj2" fmla="val 36669"/>
                <a:gd name="adj3" fmla="val 473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9039" name="Text Box 15"/>
            <p:cNvSpPr txBox="1">
              <a:spLocks noChangeArrowheads="1"/>
            </p:cNvSpPr>
            <p:nvPr/>
          </p:nvSpPr>
          <p:spPr bwMode="auto">
            <a:xfrm>
              <a:off x="181" y="2502"/>
              <a:ext cx="112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 smtClean="0"/>
                <a:t>Bacterias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denitrificantes</a:t>
              </a:r>
              <a:endParaRPr lang="en-US" sz="2400" b="1" dirty="0"/>
            </a:p>
          </p:txBody>
        </p:sp>
      </p:grp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1012825" y="2201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29041" name="Line 17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9042" name="Group 18"/>
          <p:cNvGrpSpPr>
            <a:grpSpLocks/>
          </p:cNvGrpSpPr>
          <p:nvPr/>
        </p:nvGrpSpPr>
        <p:grpSpPr bwMode="auto">
          <a:xfrm>
            <a:off x="2870200" y="2168526"/>
            <a:ext cx="3298825" cy="1358901"/>
            <a:chOff x="1808" y="1366"/>
            <a:chExt cx="2078" cy="856"/>
          </a:xfrm>
        </p:grpSpPr>
        <p:sp>
          <p:nvSpPr>
            <p:cNvPr id="129043" name="Text Box 19"/>
            <p:cNvSpPr txBox="1">
              <a:spLocks noChangeArrowheads="1"/>
            </p:cNvSpPr>
            <p:nvPr/>
          </p:nvSpPr>
          <p:spPr bwMode="auto">
            <a:xfrm>
              <a:off x="1808" y="1447"/>
              <a:ext cx="2078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N</a:t>
              </a:r>
              <a:r>
                <a:rPr lang="en-US" sz="2000" b="1" baseline="-25000" dirty="0"/>
                <a:t>2</a:t>
              </a:r>
              <a:r>
                <a:rPr lang="en-US" sz="2000" b="1" dirty="0"/>
                <a:t>O</a:t>
              </a:r>
              <a:r>
                <a:rPr lang="en-US" sz="1600" b="1" dirty="0"/>
                <a:t> </a:t>
              </a:r>
              <a:r>
                <a:rPr lang="en-US" sz="1600" dirty="0"/>
                <a:t>                        </a:t>
              </a:r>
              <a:r>
                <a:rPr lang="en-US" sz="2000" b="1" dirty="0"/>
                <a:t>N</a:t>
              </a:r>
              <a:r>
                <a:rPr lang="en-US" sz="2000" b="1" baseline="-25000" dirty="0"/>
                <a:t>2</a:t>
              </a:r>
            </a:p>
            <a:p>
              <a:pPr algn="ctr">
                <a:spcBef>
                  <a:spcPct val="50000"/>
                </a:spcBef>
              </a:pPr>
              <a:endParaRPr lang="en-US" sz="1600" dirty="0"/>
            </a:p>
            <a:p>
              <a:pPr algn="ctr">
                <a:spcBef>
                  <a:spcPct val="50000"/>
                </a:spcBef>
              </a:pPr>
              <a:r>
                <a:rPr lang="en-US" sz="2000" b="1" dirty="0"/>
                <a:t>(</a:t>
              </a:r>
              <a:r>
                <a:rPr lang="en-US" sz="2000" b="1" dirty="0" err="1" smtClean="0"/>
                <a:t>nitrógeno</a:t>
              </a:r>
              <a:r>
                <a:rPr lang="en-US" sz="2000" b="1" dirty="0" smtClean="0"/>
                <a:t> en el atmósfera</a:t>
              </a:r>
              <a:endParaRPr lang="en-US" sz="2400" b="1" dirty="0"/>
            </a:p>
          </p:txBody>
        </p:sp>
        <p:sp>
          <p:nvSpPr>
            <p:cNvPr id="129044" name="AutoShape 20"/>
            <p:cNvSpPr>
              <a:spLocks noChangeArrowheads="1"/>
            </p:cNvSpPr>
            <p:nvPr/>
          </p:nvSpPr>
          <p:spPr bwMode="auto">
            <a:xfrm>
              <a:off x="2581" y="1487"/>
              <a:ext cx="596" cy="196"/>
            </a:xfrm>
            <a:prstGeom prst="rightArrow">
              <a:avLst>
                <a:gd name="adj1" fmla="val 67369"/>
                <a:gd name="adj2" fmla="val 8660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9045" name="Rectangle 21"/>
            <p:cNvSpPr>
              <a:spLocks noChangeArrowheads="1"/>
            </p:cNvSpPr>
            <p:nvPr/>
          </p:nvSpPr>
          <p:spPr bwMode="auto">
            <a:xfrm>
              <a:off x="1879" y="1366"/>
              <a:ext cx="1955" cy="8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57300" y="660400"/>
            <a:ext cx="3492500" cy="1651000"/>
            <a:chOff x="1257300" y="660400"/>
            <a:chExt cx="3492500" cy="1651000"/>
          </a:xfrm>
        </p:grpSpPr>
        <p:sp>
          <p:nvSpPr>
            <p:cNvPr id="2" name="TextBox 1"/>
            <p:cNvSpPr txBox="1"/>
            <p:nvPr/>
          </p:nvSpPr>
          <p:spPr>
            <a:xfrm>
              <a:off x="1257300" y="660400"/>
              <a:ext cx="3492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Óxido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nitroso</a:t>
              </a:r>
              <a:endParaRPr lang="en-US" sz="3600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2540000" y="1282700"/>
              <a:ext cx="1079500" cy="10287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8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6" name="Rectangle 76"/>
          <p:cNvSpPr>
            <a:spLocks noChangeArrowheads="1"/>
          </p:cNvSpPr>
          <p:nvPr/>
        </p:nvSpPr>
        <p:spPr bwMode="auto">
          <a:xfrm>
            <a:off x="0" y="3751263"/>
            <a:ext cx="9144000" cy="3106737"/>
          </a:xfrm>
          <a:prstGeom prst="rect">
            <a:avLst/>
          </a:prstGeom>
          <a:solidFill>
            <a:srgbClr val="800000">
              <a:alpha val="22000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91" name="Rectangle 71"/>
          <p:cNvSpPr>
            <a:spLocks noChangeArrowheads="1"/>
          </p:cNvSpPr>
          <p:nvPr/>
        </p:nvSpPr>
        <p:spPr bwMode="auto">
          <a:xfrm>
            <a:off x="0" y="0"/>
            <a:ext cx="9144000" cy="3751263"/>
          </a:xfrm>
          <a:prstGeom prst="rect">
            <a:avLst/>
          </a:prstGeom>
          <a:solidFill>
            <a:srgbClr val="0000FF">
              <a:alpha val="22000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3833813" y="1019175"/>
            <a:ext cx="4518025" cy="4438650"/>
            <a:chOff x="2415" y="642"/>
            <a:chExt cx="2846" cy="2796"/>
          </a:xfrm>
        </p:grpSpPr>
        <p:sp>
          <p:nvSpPr>
            <p:cNvPr id="133123" name="Freeform 3"/>
            <p:cNvSpPr>
              <a:spLocks/>
            </p:cNvSpPr>
            <p:nvPr/>
          </p:nvSpPr>
          <p:spPr bwMode="auto">
            <a:xfrm>
              <a:off x="3876" y="2377"/>
              <a:ext cx="1025" cy="381"/>
            </a:xfrm>
            <a:custGeom>
              <a:avLst/>
              <a:gdLst>
                <a:gd name="T0" fmla="*/ 0 w 1025"/>
                <a:gd name="T1" fmla="*/ 0 h 381"/>
                <a:gd name="T2" fmla="*/ 109 w 1025"/>
                <a:gd name="T3" fmla="*/ 78 h 381"/>
                <a:gd name="T4" fmla="*/ 474 w 1025"/>
                <a:gd name="T5" fmla="*/ 93 h 381"/>
                <a:gd name="T6" fmla="*/ 800 w 1025"/>
                <a:gd name="T7" fmla="*/ 303 h 381"/>
                <a:gd name="T8" fmla="*/ 955 w 1025"/>
                <a:gd name="T9" fmla="*/ 303 h 381"/>
                <a:gd name="T10" fmla="*/ 1025 w 1025"/>
                <a:gd name="T11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5" h="381">
                  <a:moveTo>
                    <a:pt x="0" y="0"/>
                  </a:moveTo>
                  <a:cubicBezTo>
                    <a:pt x="15" y="31"/>
                    <a:pt x="30" y="63"/>
                    <a:pt x="109" y="78"/>
                  </a:cubicBezTo>
                  <a:cubicBezTo>
                    <a:pt x="188" y="93"/>
                    <a:pt x="359" y="56"/>
                    <a:pt x="474" y="93"/>
                  </a:cubicBezTo>
                  <a:cubicBezTo>
                    <a:pt x="589" y="130"/>
                    <a:pt x="720" y="268"/>
                    <a:pt x="800" y="303"/>
                  </a:cubicBezTo>
                  <a:cubicBezTo>
                    <a:pt x="880" y="338"/>
                    <a:pt x="917" y="290"/>
                    <a:pt x="955" y="303"/>
                  </a:cubicBezTo>
                  <a:cubicBezTo>
                    <a:pt x="993" y="316"/>
                    <a:pt x="1009" y="348"/>
                    <a:pt x="1025" y="381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4" name="Freeform 4"/>
            <p:cNvSpPr>
              <a:spLocks/>
            </p:cNvSpPr>
            <p:nvPr/>
          </p:nvSpPr>
          <p:spPr bwMode="auto">
            <a:xfrm>
              <a:off x="2750" y="2378"/>
              <a:ext cx="987" cy="455"/>
            </a:xfrm>
            <a:custGeom>
              <a:avLst/>
              <a:gdLst>
                <a:gd name="T0" fmla="*/ 987 w 987"/>
                <a:gd name="T1" fmla="*/ 0 h 455"/>
                <a:gd name="T2" fmla="*/ 878 w 987"/>
                <a:gd name="T3" fmla="*/ 62 h 455"/>
                <a:gd name="T4" fmla="*/ 839 w 987"/>
                <a:gd name="T5" fmla="*/ 163 h 455"/>
                <a:gd name="T6" fmla="*/ 637 w 987"/>
                <a:gd name="T7" fmla="*/ 194 h 455"/>
                <a:gd name="T8" fmla="*/ 536 w 987"/>
                <a:gd name="T9" fmla="*/ 311 h 455"/>
                <a:gd name="T10" fmla="*/ 303 w 987"/>
                <a:gd name="T11" fmla="*/ 334 h 455"/>
                <a:gd name="T12" fmla="*/ 148 w 987"/>
                <a:gd name="T13" fmla="*/ 419 h 455"/>
                <a:gd name="T14" fmla="*/ 47 w 987"/>
                <a:gd name="T15" fmla="*/ 450 h 455"/>
                <a:gd name="T16" fmla="*/ 0 w 987"/>
                <a:gd name="T17" fmla="*/ 45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7" h="455">
                  <a:moveTo>
                    <a:pt x="987" y="0"/>
                  </a:moveTo>
                  <a:cubicBezTo>
                    <a:pt x="945" y="17"/>
                    <a:pt x="903" y="35"/>
                    <a:pt x="878" y="62"/>
                  </a:cubicBezTo>
                  <a:cubicBezTo>
                    <a:pt x="853" y="89"/>
                    <a:pt x="879" y="141"/>
                    <a:pt x="839" y="163"/>
                  </a:cubicBezTo>
                  <a:cubicBezTo>
                    <a:pt x="799" y="185"/>
                    <a:pt x="688" y="169"/>
                    <a:pt x="637" y="194"/>
                  </a:cubicBezTo>
                  <a:cubicBezTo>
                    <a:pt x="586" y="219"/>
                    <a:pt x="592" y="288"/>
                    <a:pt x="536" y="311"/>
                  </a:cubicBezTo>
                  <a:cubicBezTo>
                    <a:pt x="480" y="334"/>
                    <a:pt x="368" y="316"/>
                    <a:pt x="303" y="334"/>
                  </a:cubicBezTo>
                  <a:cubicBezTo>
                    <a:pt x="238" y="352"/>
                    <a:pt x="191" y="400"/>
                    <a:pt x="148" y="419"/>
                  </a:cubicBezTo>
                  <a:cubicBezTo>
                    <a:pt x="105" y="438"/>
                    <a:pt x="72" y="445"/>
                    <a:pt x="47" y="450"/>
                  </a:cubicBezTo>
                  <a:cubicBezTo>
                    <a:pt x="22" y="455"/>
                    <a:pt x="12" y="447"/>
                    <a:pt x="0" y="45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5" name="Freeform 5"/>
            <p:cNvSpPr>
              <a:spLocks/>
            </p:cNvSpPr>
            <p:nvPr/>
          </p:nvSpPr>
          <p:spPr bwMode="auto">
            <a:xfrm>
              <a:off x="3730" y="2369"/>
              <a:ext cx="143" cy="761"/>
            </a:xfrm>
            <a:custGeom>
              <a:avLst/>
              <a:gdLst>
                <a:gd name="T0" fmla="*/ 91 w 143"/>
                <a:gd name="T1" fmla="*/ 0 h 761"/>
                <a:gd name="T2" fmla="*/ 29 w 143"/>
                <a:gd name="T3" fmla="*/ 201 h 761"/>
                <a:gd name="T4" fmla="*/ 53 w 143"/>
                <a:gd name="T5" fmla="*/ 341 h 761"/>
                <a:gd name="T6" fmla="*/ 130 w 143"/>
                <a:gd name="T7" fmla="*/ 434 h 761"/>
                <a:gd name="T8" fmla="*/ 130 w 143"/>
                <a:gd name="T9" fmla="*/ 520 h 761"/>
                <a:gd name="T10" fmla="*/ 53 w 143"/>
                <a:gd name="T11" fmla="*/ 590 h 761"/>
                <a:gd name="T12" fmla="*/ 6 w 143"/>
                <a:gd name="T13" fmla="*/ 714 h 761"/>
                <a:gd name="T14" fmla="*/ 14 w 143"/>
                <a:gd name="T15" fmla="*/ 76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761">
                  <a:moveTo>
                    <a:pt x="91" y="0"/>
                  </a:moveTo>
                  <a:cubicBezTo>
                    <a:pt x="63" y="72"/>
                    <a:pt x="35" y="144"/>
                    <a:pt x="29" y="201"/>
                  </a:cubicBezTo>
                  <a:cubicBezTo>
                    <a:pt x="23" y="258"/>
                    <a:pt x="36" y="302"/>
                    <a:pt x="53" y="341"/>
                  </a:cubicBezTo>
                  <a:cubicBezTo>
                    <a:pt x="70" y="380"/>
                    <a:pt x="117" y="404"/>
                    <a:pt x="130" y="434"/>
                  </a:cubicBezTo>
                  <a:cubicBezTo>
                    <a:pt x="143" y="464"/>
                    <a:pt x="143" y="494"/>
                    <a:pt x="130" y="520"/>
                  </a:cubicBezTo>
                  <a:cubicBezTo>
                    <a:pt x="117" y="546"/>
                    <a:pt x="74" y="558"/>
                    <a:pt x="53" y="590"/>
                  </a:cubicBezTo>
                  <a:cubicBezTo>
                    <a:pt x="32" y="622"/>
                    <a:pt x="12" y="686"/>
                    <a:pt x="6" y="714"/>
                  </a:cubicBezTo>
                  <a:cubicBezTo>
                    <a:pt x="0" y="742"/>
                    <a:pt x="13" y="751"/>
                    <a:pt x="14" y="761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6" name="Freeform 6"/>
            <p:cNvSpPr>
              <a:spLocks/>
            </p:cNvSpPr>
            <p:nvPr/>
          </p:nvSpPr>
          <p:spPr bwMode="auto">
            <a:xfrm>
              <a:off x="2415" y="2568"/>
              <a:ext cx="358" cy="259"/>
            </a:xfrm>
            <a:custGeom>
              <a:avLst/>
              <a:gdLst>
                <a:gd name="T0" fmla="*/ 350 w 350"/>
                <a:gd name="T1" fmla="*/ 259 h 259"/>
                <a:gd name="T2" fmla="*/ 132 w 350"/>
                <a:gd name="T3" fmla="*/ 158 h 259"/>
                <a:gd name="T4" fmla="*/ 63 w 350"/>
                <a:gd name="T5" fmla="*/ 26 h 259"/>
                <a:gd name="T6" fmla="*/ 0 w 350"/>
                <a:gd name="T7" fmla="*/ 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0" h="259">
                  <a:moveTo>
                    <a:pt x="350" y="259"/>
                  </a:moveTo>
                  <a:cubicBezTo>
                    <a:pt x="265" y="228"/>
                    <a:pt x="180" y="197"/>
                    <a:pt x="132" y="158"/>
                  </a:cubicBezTo>
                  <a:cubicBezTo>
                    <a:pt x="84" y="119"/>
                    <a:pt x="85" y="52"/>
                    <a:pt x="63" y="26"/>
                  </a:cubicBezTo>
                  <a:cubicBezTo>
                    <a:pt x="41" y="0"/>
                    <a:pt x="20" y="1"/>
                    <a:pt x="0" y="3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7" name="Freeform 7"/>
            <p:cNvSpPr>
              <a:spLocks/>
            </p:cNvSpPr>
            <p:nvPr/>
          </p:nvSpPr>
          <p:spPr bwMode="auto">
            <a:xfrm>
              <a:off x="2438" y="2843"/>
              <a:ext cx="334" cy="217"/>
            </a:xfrm>
            <a:custGeom>
              <a:avLst/>
              <a:gdLst>
                <a:gd name="T0" fmla="*/ 334 w 334"/>
                <a:gd name="T1" fmla="*/ 0 h 217"/>
                <a:gd name="T2" fmla="*/ 187 w 334"/>
                <a:gd name="T3" fmla="*/ 46 h 217"/>
                <a:gd name="T4" fmla="*/ 70 w 334"/>
                <a:gd name="T5" fmla="*/ 124 h 217"/>
                <a:gd name="T6" fmla="*/ 47 w 334"/>
                <a:gd name="T7" fmla="*/ 178 h 217"/>
                <a:gd name="T8" fmla="*/ 0 w 334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217">
                  <a:moveTo>
                    <a:pt x="334" y="0"/>
                  </a:moveTo>
                  <a:cubicBezTo>
                    <a:pt x="282" y="12"/>
                    <a:pt x="231" y="25"/>
                    <a:pt x="187" y="46"/>
                  </a:cubicBezTo>
                  <a:cubicBezTo>
                    <a:pt x="143" y="67"/>
                    <a:pt x="93" y="102"/>
                    <a:pt x="70" y="124"/>
                  </a:cubicBezTo>
                  <a:cubicBezTo>
                    <a:pt x="47" y="146"/>
                    <a:pt x="59" y="162"/>
                    <a:pt x="47" y="178"/>
                  </a:cubicBezTo>
                  <a:cubicBezTo>
                    <a:pt x="35" y="194"/>
                    <a:pt x="9" y="211"/>
                    <a:pt x="0" y="217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8" name="Freeform 8"/>
            <p:cNvSpPr>
              <a:spLocks/>
            </p:cNvSpPr>
            <p:nvPr/>
          </p:nvSpPr>
          <p:spPr bwMode="auto">
            <a:xfrm>
              <a:off x="3224" y="2531"/>
              <a:ext cx="372" cy="326"/>
            </a:xfrm>
            <a:custGeom>
              <a:avLst/>
              <a:gdLst>
                <a:gd name="T0" fmla="*/ 372 w 372"/>
                <a:gd name="T1" fmla="*/ 0 h 326"/>
                <a:gd name="T2" fmla="*/ 295 w 372"/>
                <a:gd name="T3" fmla="*/ 124 h 326"/>
                <a:gd name="T4" fmla="*/ 233 w 372"/>
                <a:gd name="T5" fmla="*/ 179 h 326"/>
                <a:gd name="T6" fmla="*/ 62 w 372"/>
                <a:gd name="T7" fmla="*/ 233 h 326"/>
                <a:gd name="T8" fmla="*/ 0 w 372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326">
                  <a:moveTo>
                    <a:pt x="372" y="0"/>
                  </a:moveTo>
                  <a:cubicBezTo>
                    <a:pt x="345" y="47"/>
                    <a:pt x="318" y="94"/>
                    <a:pt x="295" y="124"/>
                  </a:cubicBezTo>
                  <a:cubicBezTo>
                    <a:pt x="272" y="154"/>
                    <a:pt x="272" y="161"/>
                    <a:pt x="233" y="179"/>
                  </a:cubicBezTo>
                  <a:cubicBezTo>
                    <a:pt x="194" y="197"/>
                    <a:pt x="101" y="208"/>
                    <a:pt x="62" y="233"/>
                  </a:cubicBezTo>
                  <a:cubicBezTo>
                    <a:pt x="23" y="258"/>
                    <a:pt x="10" y="304"/>
                    <a:pt x="0" y="32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9" name="Freeform 9"/>
            <p:cNvSpPr>
              <a:spLocks/>
            </p:cNvSpPr>
            <p:nvPr/>
          </p:nvSpPr>
          <p:spPr bwMode="auto">
            <a:xfrm flipH="1">
              <a:off x="3725" y="3109"/>
              <a:ext cx="372" cy="326"/>
            </a:xfrm>
            <a:custGeom>
              <a:avLst/>
              <a:gdLst>
                <a:gd name="T0" fmla="*/ 372 w 372"/>
                <a:gd name="T1" fmla="*/ 0 h 326"/>
                <a:gd name="T2" fmla="*/ 295 w 372"/>
                <a:gd name="T3" fmla="*/ 124 h 326"/>
                <a:gd name="T4" fmla="*/ 233 w 372"/>
                <a:gd name="T5" fmla="*/ 179 h 326"/>
                <a:gd name="T6" fmla="*/ 62 w 372"/>
                <a:gd name="T7" fmla="*/ 233 h 326"/>
                <a:gd name="T8" fmla="*/ 0 w 372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326">
                  <a:moveTo>
                    <a:pt x="372" y="0"/>
                  </a:moveTo>
                  <a:cubicBezTo>
                    <a:pt x="345" y="47"/>
                    <a:pt x="318" y="94"/>
                    <a:pt x="295" y="124"/>
                  </a:cubicBezTo>
                  <a:cubicBezTo>
                    <a:pt x="272" y="154"/>
                    <a:pt x="272" y="161"/>
                    <a:pt x="233" y="179"/>
                  </a:cubicBezTo>
                  <a:cubicBezTo>
                    <a:pt x="194" y="197"/>
                    <a:pt x="101" y="208"/>
                    <a:pt x="62" y="233"/>
                  </a:cubicBezTo>
                  <a:cubicBezTo>
                    <a:pt x="23" y="258"/>
                    <a:pt x="10" y="304"/>
                    <a:pt x="0" y="32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30" name="Freeform 10"/>
            <p:cNvSpPr>
              <a:spLocks/>
            </p:cNvSpPr>
            <p:nvPr/>
          </p:nvSpPr>
          <p:spPr bwMode="auto">
            <a:xfrm>
              <a:off x="3364" y="3112"/>
              <a:ext cx="372" cy="326"/>
            </a:xfrm>
            <a:custGeom>
              <a:avLst/>
              <a:gdLst>
                <a:gd name="T0" fmla="*/ 372 w 372"/>
                <a:gd name="T1" fmla="*/ 0 h 326"/>
                <a:gd name="T2" fmla="*/ 295 w 372"/>
                <a:gd name="T3" fmla="*/ 124 h 326"/>
                <a:gd name="T4" fmla="*/ 233 w 372"/>
                <a:gd name="T5" fmla="*/ 179 h 326"/>
                <a:gd name="T6" fmla="*/ 62 w 372"/>
                <a:gd name="T7" fmla="*/ 233 h 326"/>
                <a:gd name="T8" fmla="*/ 0 w 372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326">
                  <a:moveTo>
                    <a:pt x="372" y="0"/>
                  </a:moveTo>
                  <a:cubicBezTo>
                    <a:pt x="345" y="47"/>
                    <a:pt x="318" y="94"/>
                    <a:pt x="295" y="124"/>
                  </a:cubicBezTo>
                  <a:cubicBezTo>
                    <a:pt x="272" y="154"/>
                    <a:pt x="272" y="161"/>
                    <a:pt x="233" y="179"/>
                  </a:cubicBezTo>
                  <a:cubicBezTo>
                    <a:pt x="194" y="197"/>
                    <a:pt x="101" y="208"/>
                    <a:pt x="62" y="233"/>
                  </a:cubicBezTo>
                  <a:cubicBezTo>
                    <a:pt x="23" y="258"/>
                    <a:pt x="10" y="304"/>
                    <a:pt x="0" y="32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31" name="Freeform 11"/>
            <p:cNvSpPr>
              <a:spLocks/>
            </p:cNvSpPr>
            <p:nvPr/>
          </p:nvSpPr>
          <p:spPr bwMode="auto">
            <a:xfrm>
              <a:off x="4377" y="2680"/>
              <a:ext cx="372" cy="326"/>
            </a:xfrm>
            <a:custGeom>
              <a:avLst/>
              <a:gdLst>
                <a:gd name="T0" fmla="*/ 372 w 372"/>
                <a:gd name="T1" fmla="*/ 0 h 326"/>
                <a:gd name="T2" fmla="*/ 295 w 372"/>
                <a:gd name="T3" fmla="*/ 124 h 326"/>
                <a:gd name="T4" fmla="*/ 233 w 372"/>
                <a:gd name="T5" fmla="*/ 179 h 326"/>
                <a:gd name="T6" fmla="*/ 62 w 372"/>
                <a:gd name="T7" fmla="*/ 233 h 326"/>
                <a:gd name="T8" fmla="*/ 0 w 372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326">
                  <a:moveTo>
                    <a:pt x="372" y="0"/>
                  </a:moveTo>
                  <a:cubicBezTo>
                    <a:pt x="345" y="47"/>
                    <a:pt x="318" y="94"/>
                    <a:pt x="295" y="124"/>
                  </a:cubicBezTo>
                  <a:cubicBezTo>
                    <a:pt x="272" y="154"/>
                    <a:pt x="272" y="161"/>
                    <a:pt x="233" y="179"/>
                  </a:cubicBezTo>
                  <a:cubicBezTo>
                    <a:pt x="194" y="197"/>
                    <a:pt x="101" y="208"/>
                    <a:pt x="62" y="233"/>
                  </a:cubicBezTo>
                  <a:cubicBezTo>
                    <a:pt x="23" y="258"/>
                    <a:pt x="10" y="304"/>
                    <a:pt x="0" y="32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32" name="Freeform 12"/>
            <p:cNvSpPr>
              <a:spLocks/>
            </p:cNvSpPr>
            <p:nvPr/>
          </p:nvSpPr>
          <p:spPr bwMode="auto">
            <a:xfrm flipH="1">
              <a:off x="3782" y="2675"/>
              <a:ext cx="372" cy="326"/>
            </a:xfrm>
            <a:custGeom>
              <a:avLst/>
              <a:gdLst>
                <a:gd name="T0" fmla="*/ 372 w 372"/>
                <a:gd name="T1" fmla="*/ 0 h 326"/>
                <a:gd name="T2" fmla="*/ 295 w 372"/>
                <a:gd name="T3" fmla="*/ 124 h 326"/>
                <a:gd name="T4" fmla="*/ 233 w 372"/>
                <a:gd name="T5" fmla="*/ 179 h 326"/>
                <a:gd name="T6" fmla="*/ 62 w 372"/>
                <a:gd name="T7" fmla="*/ 233 h 326"/>
                <a:gd name="T8" fmla="*/ 0 w 372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326">
                  <a:moveTo>
                    <a:pt x="372" y="0"/>
                  </a:moveTo>
                  <a:cubicBezTo>
                    <a:pt x="345" y="47"/>
                    <a:pt x="318" y="94"/>
                    <a:pt x="295" y="124"/>
                  </a:cubicBezTo>
                  <a:cubicBezTo>
                    <a:pt x="272" y="154"/>
                    <a:pt x="272" y="161"/>
                    <a:pt x="233" y="179"/>
                  </a:cubicBezTo>
                  <a:cubicBezTo>
                    <a:pt x="194" y="197"/>
                    <a:pt x="101" y="208"/>
                    <a:pt x="62" y="233"/>
                  </a:cubicBezTo>
                  <a:cubicBezTo>
                    <a:pt x="23" y="258"/>
                    <a:pt x="10" y="304"/>
                    <a:pt x="0" y="32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33" name="Freeform 13"/>
            <p:cNvSpPr>
              <a:spLocks/>
            </p:cNvSpPr>
            <p:nvPr/>
          </p:nvSpPr>
          <p:spPr bwMode="auto">
            <a:xfrm flipH="1">
              <a:off x="4889" y="2709"/>
              <a:ext cx="372" cy="326"/>
            </a:xfrm>
            <a:custGeom>
              <a:avLst/>
              <a:gdLst>
                <a:gd name="T0" fmla="*/ 372 w 372"/>
                <a:gd name="T1" fmla="*/ 0 h 326"/>
                <a:gd name="T2" fmla="*/ 295 w 372"/>
                <a:gd name="T3" fmla="*/ 124 h 326"/>
                <a:gd name="T4" fmla="*/ 233 w 372"/>
                <a:gd name="T5" fmla="*/ 179 h 326"/>
                <a:gd name="T6" fmla="*/ 62 w 372"/>
                <a:gd name="T7" fmla="*/ 233 h 326"/>
                <a:gd name="T8" fmla="*/ 0 w 372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326">
                  <a:moveTo>
                    <a:pt x="372" y="0"/>
                  </a:moveTo>
                  <a:cubicBezTo>
                    <a:pt x="345" y="47"/>
                    <a:pt x="318" y="94"/>
                    <a:pt x="295" y="124"/>
                  </a:cubicBezTo>
                  <a:cubicBezTo>
                    <a:pt x="272" y="154"/>
                    <a:pt x="272" y="161"/>
                    <a:pt x="233" y="179"/>
                  </a:cubicBezTo>
                  <a:cubicBezTo>
                    <a:pt x="194" y="197"/>
                    <a:pt x="101" y="208"/>
                    <a:pt x="62" y="233"/>
                  </a:cubicBezTo>
                  <a:cubicBezTo>
                    <a:pt x="23" y="258"/>
                    <a:pt x="10" y="304"/>
                    <a:pt x="0" y="32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34" name="Freeform 14"/>
            <p:cNvSpPr>
              <a:spLocks/>
            </p:cNvSpPr>
            <p:nvPr/>
          </p:nvSpPr>
          <p:spPr bwMode="auto">
            <a:xfrm rot="-2195674">
              <a:off x="4564" y="2839"/>
              <a:ext cx="477" cy="374"/>
            </a:xfrm>
            <a:custGeom>
              <a:avLst/>
              <a:gdLst>
                <a:gd name="T0" fmla="*/ 372 w 372"/>
                <a:gd name="T1" fmla="*/ 0 h 326"/>
                <a:gd name="T2" fmla="*/ 295 w 372"/>
                <a:gd name="T3" fmla="*/ 124 h 326"/>
                <a:gd name="T4" fmla="*/ 233 w 372"/>
                <a:gd name="T5" fmla="*/ 179 h 326"/>
                <a:gd name="T6" fmla="*/ 62 w 372"/>
                <a:gd name="T7" fmla="*/ 233 h 326"/>
                <a:gd name="T8" fmla="*/ 0 w 372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326">
                  <a:moveTo>
                    <a:pt x="372" y="0"/>
                  </a:moveTo>
                  <a:cubicBezTo>
                    <a:pt x="345" y="47"/>
                    <a:pt x="318" y="94"/>
                    <a:pt x="295" y="124"/>
                  </a:cubicBezTo>
                  <a:cubicBezTo>
                    <a:pt x="272" y="154"/>
                    <a:pt x="272" y="161"/>
                    <a:pt x="233" y="179"/>
                  </a:cubicBezTo>
                  <a:cubicBezTo>
                    <a:pt x="194" y="197"/>
                    <a:pt x="101" y="208"/>
                    <a:pt x="62" y="233"/>
                  </a:cubicBezTo>
                  <a:cubicBezTo>
                    <a:pt x="23" y="258"/>
                    <a:pt x="10" y="304"/>
                    <a:pt x="0" y="32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33135" name="Group 15"/>
            <p:cNvGrpSpPr>
              <a:grpSpLocks/>
            </p:cNvGrpSpPr>
            <p:nvPr/>
          </p:nvGrpSpPr>
          <p:grpSpPr bwMode="auto">
            <a:xfrm>
              <a:off x="2919" y="642"/>
              <a:ext cx="1680" cy="1728"/>
              <a:chOff x="1008" y="432"/>
              <a:chExt cx="1680" cy="1728"/>
            </a:xfrm>
          </p:grpSpPr>
          <p:grpSp>
            <p:nvGrpSpPr>
              <p:cNvPr id="133136" name="Group 16"/>
              <p:cNvGrpSpPr>
                <a:grpSpLocks/>
              </p:cNvGrpSpPr>
              <p:nvPr/>
            </p:nvGrpSpPr>
            <p:grpSpPr bwMode="auto">
              <a:xfrm>
                <a:off x="1488" y="672"/>
                <a:ext cx="912" cy="1488"/>
                <a:chOff x="1488" y="672"/>
                <a:chExt cx="912" cy="1488"/>
              </a:xfrm>
            </p:grpSpPr>
            <p:sp>
              <p:nvSpPr>
                <p:cNvPr id="133137" name="Freeform 17"/>
                <p:cNvSpPr>
                  <a:spLocks/>
                </p:cNvSpPr>
                <p:nvPr/>
              </p:nvSpPr>
              <p:spPr bwMode="auto">
                <a:xfrm rot="21273684" flipV="1">
                  <a:off x="1824" y="1152"/>
                  <a:ext cx="104" cy="1008"/>
                </a:xfrm>
                <a:custGeom>
                  <a:avLst/>
                  <a:gdLst>
                    <a:gd name="T0" fmla="*/ 0 w 104"/>
                    <a:gd name="T1" fmla="*/ 0 h 1008"/>
                    <a:gd name="T2" fmla="*/ 96 w 104"/>
                    <a:gd name="T3" fmla="*/ 768 h 1008"/>
                    <a:gd name="T4" fmla="*/ 48 w 104"/>
                    <a:gd name="T5" fmla="*/ 1008 h 10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4" h="1008">
                      <a:moveTo>
                        <a:pt x="0" y="0"/>
                      </a:moveTo>
                      <a:cubicBezTo>
                        <a:pt x="44" y="300"/>
                        <a:pt x="88" y="600"/>
                        <a:pt x="96" y="768"/>
                      </a:cubicBezTo>
                      <a:cubicBezTo>
                        <a:pt x="104" y="936"/>
                        <a:pt x="76" y="972"/>
                        <a:pt x="48" y="1008"/>
                      </a:cubicBezTo>
                    </a:path>
                  </a:pathLst>
                </a:custGeom>
                <a:noFill/>
                <a:ln w="304800" cmpd="sng">
                  <a:solidFill>
                    <a:srgbClr val="9E5A0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3138" name="Freeform 18"/>
                <p:cNvSpPr>
                  <a:spLocks/>
                </p:cNvSpPr>
                <p:nvPr/>
              </p:nvSpPr>
              <p:spPr bwMode="auto">
                <a:xfrm>
                  <a:off x="1488" y="816"/>
                  <a:ext cx="384" cy="432"/>
                </a:xfrm>
                <a:custGeom>
                  <a:avLst/>
                  <a:gdLst>
                    <a:gd name="T0" fmla="*/ 288 w 288"/>
                    <a:gd name="T1" fmla="*/ 288 h 288"/>
                    <a:gd name="T2" fmla="*/ 144 w 288"/>
                    <a:gd name="T3" fmla="*/ 192 h 288"/>
                    <a:gd name="T4" fmla="*/ 0 w 288"/>
                    <a:gd name="T5" fmla="*/ 0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8" h="288">
                      <a:moveTo>
                        <a:pt x="288" y="288"/>
                      </a:moveTo>
                      <a:cubicBezTo>
                        <a:pt x="240" y="264"/>
                        <a:pt x="192" y="240"/>
                        <a:pt x="144" y="192"/>
                      </a:cubicBezTo>
                      <a:cubicBezTo>
                        <a:pt x="96" y="144"/>
                        <a:pt x="48" y="72"/>
                        <a:pt x="0" y="0"/>
                      </a:cubicBezTo>
                    </a:path>
                  </a:pathLst>
                </a:custGeom>
                <a:noFill/>
                <a:ln w="136525">
                  <a:solidFill>
                    <a:srgbClr val="9E5A0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3139" name="Freeform 19"/>
                <p:cNvSpPr>
                  <a:spLocks/>
                </p:cNvSpPr>
                <p:nvPr/>
              </p:nvSpPr>
              <p:spPr bwMode="auto">
                <a:xfrm>
                  <a:off x="1776" y="672"/>
                  <a:ext cx="104" cy="528"/>
                </a:xfrm>
                <a:custGeom>
                  <a:avLst/>
                  <a:gdLst>
                    <a:gd name="T0" fmla="*/ 104 w 104"/>
                    <a:gd name="T1" fmla="*/ 528 h 528"/>
                    <a:gd name="T2" fmla="*/ 8 w 104"/>
                    <a:gd name="T3" fmla="*/ 288 h 528"/>
                    <a:gd name="T4" fmla="*/ 56 w 104"/>
                    <a:gd name="T5" fmla="*/ 0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4" h="528">
                      <a:moveTo>
                        <a:pt x="104" y="528"/>
                      </a:moveTo>
                      <a:cubicBezTo>
                        <a:pt x="60" y="452"/>
                        <a:pt x="16" y="376"/>
                        <a:pt x="8" y="288"/>
                      </a:cubicBezTo>
                      <a:cubicBezTo>
                        <a:pt x="0" y="200"/>
                        <a:pt x="28" y="100"/>
                        <a:pt x="56" y="0"/>
                      </a:cubicBezTo>
                    </a:path>
                  </a:pathLst>
                </a:custGeom>
                <a:noFill/>
                <a:ln w="215900">
                  <a:solidFill>
                    <a:srgbClr val="9E5A0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3140" name="Freeform 20"/>
                <p:cNvSpPr>
                  <a:spLocks/>
                </p:cNvSpPr>
                <p:nvPr/>
              </p:nvSpPr>
              <p:spPr bwMode="auto">
                <a:xfrm>
                  <a:off x="1920" y="768"/>
                  <a:ext cx="480" cy="432"/>
                </a:xfrm>
                <a:custGeom>
                  <a:avLst/>
                  <a:gdLst>
                    <a:gd name="T0" fmla="*/ 0 w 480"/>
                    <a:gd name="T1" fmla="*/ 432 h 432"/>
                    <a:gd name="T2" fmla="*/ 48 w 480"/>
                    <a:gd name="T3" fmla="*/ 288 h 432"/>
                    <a:gd name="T4" fmla="*/ 192 w 480"/>
                    <a:gd name="T5" fmla="*/ 240 h 432"/>
                    <a:gd name="T6" fmla="*/ 384 w 480"/>
                    <a:gd name="T7" fmla="*/ 96 h 432"/>
                    <a:gd name="T8" fmla="*/ 480 w 480"/>
                    <a:gd name="T9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0" h="432">
                      <a:moveTo>
                        <a:pt x="0" y="432"/>
                      </a:moveTo>
                      <a:cubicBezTo>
                        <a:pt x="8" y="376"/>
                        <a:pt x="16" y="320"/>
                        <a:pt x="48" y="288"/>
                      </a:cubicBezTo>
                      <a:cubicBezTo>
                        <a:pt x="80" y="256"/>
                        <a:pt x="136" y="272"/>
                        <a:pt x="192" y="240"/>
                      </a:cubicBezTo>
                      <a:cubicBezTo>
                        <a:pt x="248" y="208"/>
                        <a:pt x="336" y="136"/>
                        <a:pt x="384" y="96"/>
                      </a:cubicBezTo>
                      <a:cubicBezTo>
                        <a:pt x="432" y="56"/>
                        <a:pt x="456" y="28"/>
                        <a:pt x="480" y="0"/>
                      </a:cubicBezTo>
                    </a:path>
                  </a:pathLst>
                </a:custGeom>
                <a:noFill/>
                <a:ln w="76200" cmpd="sng">
                  <a:solidFill>
                    <a:srgbClr val="9E5A0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33141" name="Freeform 21"/>
              <p:cNvSpPr>
                <a:spLocks/>
              </p:cNvSpPr>
              <p:nvPr/>
            </p:nvSpPr>
            <p:spPr bwMode="auto">
              <a:xfrm>
                <a:off x="1008" y="432"/>
                <a:ext cx="1680" cy="544"/>
              </a:xfrm>
              <a:custGeom>
                <a:avLst/>
                <a:gdLst>
                  <a:gd name="T0" fmla="*/ 504 w 1680"/>
                  <a:gd name="T1" fmla="*/ 392 h 544"/>
                  <a:gd name="T2" fmla="*/ 696 w 1680"/>
                  <a:gd name="T3" fmla="*/ 344 h 544"/>
                  <a:gd name="T4" fmla="*/ 792 w 1680"/>
                  <a:gd name="T5" fmla="*/ 248 h 544"/>
                  <a:gd name="T6" fmla="*/ 936 w 1680"/>
                  <a:gd name="T7" fmla="*/ 440 h 544"/>
                  <a:gd name="T8" fmla="*/ 1128 w 1680"/>
                  <a:gd name="T9" fmla="*/ 440 h 544"/>
                  <a:gd name="T10" fmla="*/ 1416 w 1680"/>
                  <a:gd name="T11" fmla="*/ 392 h 544"/>
                  <a:gd name="T12" fmla="*/ 1608 w 1680"/>
                  <a:gd name="T13" fmla="*/ 440 h 544"/>
                  <a:gd name="T14" fmla="*/ 1656 w 1680"/>
                  <a:gd name="T15" fmla="*/ 344 h 544"/>
                  <a:gd name="T16" fmla="*/ 1608 w 1680"/>
                  <a:gd name="T17" fmla="*/ 152 h 544"/>
                  <a:gd name="T18" fmla="*/ 1224 w 1680"/>
                  <a:gd name="T19" fmla="*/ 104 h 544"/>
                  <a:gd name="T20" fmla="*/ 552 w 1680"/>
                  <a:gd name="T21" fmla="*/ 8 h 544"/>
                  <a:gd name="T22" fmla="*/ 72 w 1680"/>
                  <a:gd name="T23" fmla="*/ 152 h 544"/>
                  <a:gd name="T24" fmla="*/ 120 w 1680"/>
                  <a:gd name="T25" fmla="*/ 488 h 544"/>
                  <a:gd name="T26" fmla="*/ 408 w 1680"/>
                  <a:gd name="T27" fmla="*/ 488 h 544"/>
                  <a:gd name="T28" fmla="*/ 456 w 1680"/>
                  <a:gd name="T29" fmla="*/ 44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0" h="544">
                    <a:moveTo>
                      <a:pt x="504" y="392"/>
                    </a:moveTo>
                    <a:cubicBezTo>
                      <a:pt x="576" y="380"/>
                      <a:pt x="648" y="368"/>
                      <a:pt x="696" y="344"/>
                    </a:cubicBezTo>
                    <a:cubicBezTo>
                      <a:pt x="744" y="320"/>
                      <a:pt x="752" y="232"/>
                      <a:pt x="792" y="248"/>
                    </a:cubicBezTo>
                    <a:cubicBezTo>
                      <a:pt x="832" y="264"/>
                      <a:pt x="880" y="408"/>
                      <a:pt x="936" y="440"/>
                    </a:cubicBezTo>
                    <a:cubicBezTo>
                      <a:pt x="992" y="472"/>
                      <a:pt x="1048" y="448"/>
                      <a:pt x="1128" y="440"/>
                    </a:cubicBezTo>
                    <a:cubicBezTo>
                      <a:pt x="1208" y="432"/>
                      <a:pt x="1336" y="392"/>
                      <a:pt x="1416" y="392"/>
                    </a:cubicBezTo>
                    <a:cubicBezTo>
                      <a:pt x="1496" y="392"/>
                      <a:pt x="1568" y="448"/>
                      <a:pt x="1608" y="440"/>
                    </a:cubicBezTo>
                    <a:cubicBezTo>
                      <a:pt x="1648" y="432"/>
                      <a:pt x="1656" y="392"/>
                      <a:pt x="1656" y="344"/>
                    </a:cubicBezTo>
                    <a:cubicBezTo>
                      <a:pt x="1656" y="296"/>
                      <a:pt x="1680" y="192"/>
                      <a:pt x="1608" y="152"/>
                    </a:cubicBezTo>
                    <a:cubicBezTo>
                      <a:pt x="1536" y="112"/>
                      <a:pt x="1400" y="128"/>
                      <a:pt x="1224" y="104"/>
                    </a:cubicBezTo>
                    <a:cubicBezTo>
                      <a:pt x="1048" y="80"/>
                      <a:pt x="744" y="0"/>
                      <a:pt x="552" y="8"/>
                    </a:cubicBezTo>
                    <a:cubicBezTo>
                      <a:pt x="360" y="16"/>
                      <a:pt x="144" y="72"/>
                      <a:pt x="72" y="152"/>
                    </a:cubicBezTo>
                    <a:cubicBezTo>
                      <a:pt x="0" y="232"/>
                      <a:pt x="64" y="432"/>
                      <a:pt x="120" y="488"/>
                    </a:cubicBezTo>
                    <a:cubicBezTo>
                      <a:pt x="176" y="544"/>
                      <a:pt x="352" y="496"/>
                      <a:pt x="408" y="488"/>
                    </a:cubicBezTo>
                    <a:cubicBezTo>
                      <a:pt x="464" y="480"/>
                      <a:pt x="460" y="460"/>
                      <a:pt x="456" y="440"/>
                    </a:cubicBezTo>
                  </a:path>
                </a:pathLst>
              </a:custGeom>
              <a:solidFill>
                <a:srgbClr val="12C7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142" name="Freeform 22"/>
              <p:cNvSpPr>
                <a:spLocks/>
              </p:cNvSpPr>
              <p:nvPr/>
            </p:nvSpPr>
            <p:spPr bwMode="auto">
              <a:xfrm>
                <a:off x="1248" y="576"/>
                <a:ext cx="576" cy="48"/>
              </a:xfrm>
              <a:custGeom>
                <a:avLst/>
                <a:gdLst>
                  <a:gd name="T0" fmla="*/ 0 w 1736"/>
                  <a:gd name="T1" fmla="*/ 16 h 272"/>
                  <a:gd name="T2" fmla="*/ 96 w 1736"/>
                  <a:gd name="T3" fmla="*/ 160 h 272"/>
                  <a:gd name="T4" fmla="*/ 192 w 1736"/>
                  <a:gd name="T5" fmla="*/ 112 h 272"/>
                  <a:gd name="T6" fmla="*/ 240 w 1736"/>
                  <a:gd name="T7" fmla="*/ 16 h 272"/>
                  <a:gd name="T8" fmla="*/ 336 w 1736"/>
                  <a:gd name="T9" fmla="*/ 16 h 272"/>
                  <a:gd name="T10" fmla="*/ 384 w 1736"/>
                  <a:gd name="T11" fmla="*/ 112 h 272"/>
                  <a:gd name="T12" fmla="*/ 480 w 1736"/>
                  <a:gd name="T13" fmla="*/ 160 h 272"/>
                  <a:gd name="T14" fmla="*/ 576 w 1736"/>
                  <a:gd name="T15" fmla="*/ 160 h 272"/>
                  <a:gd name="T16" fmla="*/ 624 w 1736"/>
                  <a:gd name="T17" fmla="*/ 64 h 272"/>
                  <a:gd name="T18" fmla="*/ 672 w 1736"/>
                  <a:gd name="T19" fmla="*/ 16 h 272"/>
                  <a:gd name="T20" fmla="*/ 816 w 1736"/>
                  <a:gd name="T21" fmla="*/ 64 h 272"/>
                  <a:gd name="T22" fmla="*/ 864 w 1736"/>
                  <a:gd name="T23" fmla="*/ 112 h 272"/>
                  <a:gd name="T24" fmla="*/ 960 w 1736"/>
                  <a:gd name="T25" fmla="*/ 208 h 272"/>
                  <a:gd name="T26" fmla="*/ 1056 w 1736"/>
                  <a:gd name="T27" fmla="*/ 160 h 272"/>
                  <a:gd name="T28" fmla="*/ 1152 w 1736"/>
                  <a:gd name="T29" fmla="*/ 64 h 272"/>
                  <a:gd name="T30" fmla="*/ 1392 w 1736"/>
                  <a:gd name="T31" fmla="*/ 112 h 272"/>
                  <a:gd name="T32" fmla="*/ 1344 w 1736"/>
                  <a:gd name="T33" fmla="*/ 208 h 272"/>
                  <a:gd name="T34" fmla="*/ 1392 w 1736"/>
                  <a:gd name="T35" fmla="*/ 256 h 272"/>
                  <a:gd name="T36" fmla="*/ 1536 w 1736"/>
                  <a:gd name="T37" fmla="*/ 256 h 272"/>
                  <a:gd name="T38" fmla="*/ 1584 w 1736"/>
                  <a:gd name="T39" fmla="*/ 160 h 272"/>
                  <a:gd name="T40" fmla="*/ 1584 w 1736"/>
                  <a:gd name="T41" fmla="*/ 112 h 272"/>
                  <a:gd name="T42" fmla="*/ 1632 w 1736"/>
                  <a:gd name="T43" fmla="*/ 112 h 272"/>
                  <a:gd name="T44" fmla="*/ 1680 w 1736"/>
                  <a:gd name="T45" fmla="*/ 112 h 272"/>
                  <a:gd name="T46" fmla="*/ 1728 w 1736"/>
                  <a:gd name="T47" fmla="*/ 208 h 272"/>
                  <a:gd name="T48" fmla="*/ 1728 w 1736"/>
                  <a:gd name="T49" fmla="*/ 2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36" h="272">
                    <a:moveTo>
                      <a:pt x="0" y="16"/>
                    </a:moveTo>
                    <a:cubicBezTo>
                      <a:pt x="32" y="80"/>
                      <a:pt x="64" y="144"/>
                      <a:pt x="96" y="160"/>
                    </a:cubicBezTo>
                    <a:cubicBezTo>
                      <a:pt x="128" y="176"/>
                      <a:pt x="168" y="136"/>
                      <a:pt x="192" y="112"/>
                    </a:cubicBezTo>
                    <a:cubicBezTo>
                      <a:pt x="216" y="88"/>
                      <a:pt x="216" y="32"/>
                      <a:pt x="240" y="16"/>
                    </a:cubicBezTo>
                    <a:cubicBezTo>
                      <a:pt x="264" y="0"/>
                      <a:pt x="312" y="0"/>
                      <a:pt x="336" y="16"/>
                    </a:cubicBezTo>
                    <a:cubicBezTo>
                      <a:pt x="360" y="32"/>
                      <a:pt x="360" y="88"/>
                      <a:pt x="384" y="112"/>
                    </a:cubicBezTo>
                    <a:cubicBezTo>
                      <a:pt x="408" y="136"/>
                      <a:pt x="448" y="152"/>
                      <a:pt x="480" y="160"/>
                    </a:cubicBezTo>
                    <a:cubicBezTo>
                      <a:pt x="512" y="168"/>
                      <a:pt x="552" y="176"/>
                      <a:pt x="576" y="160"/>
                    </a:cubicBezTo>
                    <a:cubicBezTo>
                      <a:pt x="600" y="144"/>
                      <a:pt x="608" y="88"/>
                      <a:pt x="624" y="64"/>
                    </a:cubicBezTo>
                    <a:cubicBezTo>
                      <a:pt x="640" y="40"/>
                      <a:pt x="640" y="16"/>
                      <a:pt x="672" y="16"/>
                    </a:cubicBezTo>
                    <a:cubicBezTo>
                      <a:pt x="704" y="16"/>
                      <a:pt x="784" y="48"/>
                      <a:pt x="816" y="64"/>
                    </a:cubicBezTo>
                    <a:cubicBezTo>
                      <a:pt x="848" y="80"/>
                      <a:pt x="840" y="88"/>
                      <a:pt x="864" y="112"/>
                    </a:cubicBezTo>
                    <a:cubicBezTo>
                      <a:pt x="888" y="136"/>
                      <a:pt x="928" y="200"/>
                      <a:pt x="960" y="208"/>
                    </a:cubicBezTo>
                    <a:cubicBezTo>
                      <a:pt x="992" y="216"/>
                      <a:pt x="1024" y="184"/>
                      <a:pt x="1056" y="160"/>
                    </a:cubicBezTo>
                    <a:cubicBezTo>
                      <a:pt x="1088" y="136"/>
                      <a:pt x="1096" y="72"/>
                      <a:pt x="1152" y="64"/>
                    </a:cubicBezTo>
                    <a:cubicBezTo>
                      <a:pt x="1208" y="56"/>
                      <a:pt x="1360" y="88"/>
                      <a:pt x="1392" y="112"/>
                    </a:cubicBezTo>
                    <a:cubicBezTo>
                      <a:pt x="1424" y="136"/>
                      <a:pt x="1344" y="184"/>
                      <a:pt x="1344" y="208"/>
                    </a:cubicBezTo>
                    <a:cubicBezTo>
                      <a:pt x="1344" y="232"/>
                      <a:pt x="1360" y="248"/>
                      <a:pt x="1392" y="256"/>
                    </a:cubicBezTo>
                    <a:cubicBezTo>
                      <a:pt x="1424" y="264"/>
                      <a:pt x="1504" y="272"/>
                      <a:pt x="1536" y="256"/>
                    </a:cubicBezTo>
                    <a:cubicBezTo>
                      <a:pt x="1568" y="240"/>
                      <a:pt x="1576" y="184"/>
                      <a:pt x="1584" y="160"/>
                    </a:cubicBezTo>
                    <a:cubicBezTo>
                      <a:pt x="1592" y="136"/>
                      <a:pt x="1576" y="120"/>
                      <a:pt x="1584" y="112"/>
                    </a:cubicBezTo>
                    <a:cubicBezTo>
                      <a:pt x="1592" y="104"/>
                      <a:pt x="1616" y="112"/>
                      <a:pt x="1632" y="112"/>
                    </a:cubicBezTo>
                    <a:cubicBezTo>
                      <a:pt x="1648" y="112"/>
                      <a:pt x="1664" y="96"/>
                      <a:pt x="1680" y="112"/>
                    </a:cubicBezTo>
                    <a:cubicBezTo>
                      <a:pt x="1696" y="128"/>
                      <a:pt x="1720" y="184"/>
                      <a:pt x="1728" y="208"/>
                    </a:cubicBezTo>
                    <a:cubicBezTo>
                      <a:pt x="1736" y="232"/>
                      <a:pt x="1732" y="244"/>
                      <a:pt x="1728" y="2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143" name="Freeform 23"/>
              <p:cNvSpPr>
                <a:spLocks/>
              </p:cNvSpPr>
              <p:nvPr/>
            </p:nvSpPr>
            <p:spPr bwMode="auto">
              <a:xfrm>
                <a:off x="1104" y="720"/>
                <a:ext cx="384" cy="48"/>
              </a:xfrm>
              <a:custGeom>
                <a:avLst/>
                <a:gdLst>
                  <a:gd name="T0" fmla="*/ 0 w 1736"/>
                  <a:gd name="T1" fmla="*/ 16 h 272"/>
                  <a:gd name="T2" fmla="*/ 96 w 1736"/>
                  <a:gd name="T3" fmla="*/ 160 h 272"/>
                  <a:gd name="T4" fmla="*/ 192 w 1736"/>
                  <a:gd name="T5" fmla="*/ 112 h 272"/>
                  <a:gd name="T6" fmla="*/ 240 w 1736"/>
                  <a:gd name="T7" fmla="*/ 16 h 272"/>
                  <a:gd name="T8" fmla="*/ 336 w 1736"/>
                  <a:gd name="T9" fmla="*/ 16 h 272"/>
                  <a:gd name="T10" fmla="*/ 384 w 1736"/>
                  <a:gd name="T11" fmla="*/ 112 h 272"/>
                  <a:gd name="T12" fmla="*/ 480 w 1736"/>
                  <a:gd name="T13" fmla="*/ 160 h 272"/>
                  <a:gd name="T14" fmla="*/ 576 w 1736"/>
                  <a:gd name="T15" fmla="*/ 160 h 272"/>
                  <a:gd name="T16" fmla="*/ 624 w 1736"/>
                  <a:gd name="T17" fmla="*/ 64 h 272"/>
                  <a:gd name="T18" fmla="*/ 672 w 1736"/>
                  <a:gd name="T19" fmla="*/ 16 h 272"/>
                  <a:gd name="T20" fmla="*/ 816 w 1736"/>
                  <a:gd name="T21" fmla="*/ 64 h 272"/>
                  <a:gd name="T22" fmla="*/ 864 w 1736"/>
                  <a:gd name="T23" fmla="*/ 112 h 272"/>
                  <a:gd name="T24" fmla="*/ 960 w 1736"/>
                  <a:gd name="T25" fmla="*/ 208 h 272"/>
                  <a:gd name="T26" fmla="*/ 1056 w 1736"/>
                  <a:gd name="T27" fmla="*/ 160 h 272"/>
                  <a:gd name="T28" fmla="*/ 1152 w 1736"/>
                  <a:gd name="T29" fmla="*/ 64 h 272"/>
                  <a:gd name="T30" fmla="*/ 1392 w 1736"/>
                  <a:gd name="T31" fmla="*/ 112 h 272"/>
                  <a:gd name="T32" fmla="*/ 1344 w 1736"/>
                  <a:gd name="T33" fmla="*/ 208 h 272"/>
                  <a:gd name="T34" fmla="*/ 1392 w 1736"/>
                  <a:gd name="T35" fmla="*/ 256 h 272"/>
                  <a:gd name="T36" fmla="*/ 1536 w 1736"/>
                  <a:gd name="T37" fmla="*/ 256 h 272"/>
                  <a:gd name="T38" fmla="*/ 1584 w 1736"/>
                  <a:gd name="T39" fmla="*/ 160 h 272"/>
                  <a:gd name="T40" fmla="*/ 1584 w 1736"/>
                  <a:gd name="T41" fmla="*/ 112 h 272"/>
                  <a:gd name="T42" fmla="*/ 1632 w 1736"/>
                  <a:gd name="T43" fmla="*/ 112 h 272"/>
                  <a:gd name="T44" fmla="*/ 1680 w 1736"/>
                  <a:gd name="T45" fmla="*/ 112 h 272"/>
                  <a:gd name="T46" fmla="*/ 1728 w 1736"/>
                  <a:gd name="T47" fmla="*/ 208 h 272"/>
                  <a:gd name="T48" fmla="*/ 1728 w 1736"/>
                  <a:gd name="T49" fmla="*/ 2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36" h="272">
                    <a:moveTo>
                      <a:pt x="0" y="16"/>
                    </a:moveTo>
                    <a:cubicBezTo>
                      <a:pt x="32" y="80"/>
                      <a:pt x="64" y="144"/>
                      <a:pt x="96" y="160"/>
                    </a:cubicBezTo>
                    <a:cubicBezTo>
                      <a:pt x="128" y="176"/>
                      <a:pt x="168" y="136"/>
                      <a:pt x="192" y="112"/>
                    </a:cubicBezTo>
                    <a:cubicBezTo>
                      <a:pt x="216" y="88"/>
                      <a:pt x="216" y="32"/>
                      <a:pt x="240" y="16"/>
                    </a:cubicBezTo>
                    <a:cubicBezTo>
                      <a:pt x="264" y="0"/>
                      <a:pt x="312" y="0"/>
                      <a:pt x="336" y="16"/>
                    </a:cubicBezTo>
                    <a:cubicBezTo>
                      <a:pt x="360" y="32"/>
                      <a:pt x="360" y="88"/>
                      <a:pt x="384" y="112"/>
                    </a:cubicBezTo>
                    <a:cubicBezTo>
                      <a:pt x="408" y="136"/>
                      <a:pt x="448" y="152"/>
                      <a:pt x="480" y="160"/>
                    </a:cubicBezTo>
                    <a:cubicBezTo>
                      <a:pt x="512" y="168"/>
                      <a:pt x="552" y="176"/>
                      <a:pt x="576" y="160"/>
                    </a:cubicBezTo>
                    <a:cubicBezTo>
                      <a:pt x="600" y="144"/>
                      <a:pt x="608" y="88"/>
                      <a:pt x="624" y="64"/>
                    </a:cubicBezTo>
                    <a:cubicBezTo>
                      <a:pt x="640" y="40"/>
                      <a:pt x="640" y="16"/>
                      <a:pt x="672" y="16"/>
                    </a:cubicBezTo>
                    <a:cubicBezTo>
                      <a:pt x="704" y="16"/>
                      <a:pt x="784" y="48"/>
                      <a:pt x="816" y="64"/>
                    </a:cubicBezTo>
                    <a:cubicBezTo>
                      <a:pt x="848" y="80"/>
                      <a:pt x="840" y="88"/>
                      <a:pt x="864" y="112"/>
                    </a:cubicBezTo>
                    <a:cubicBezTo>
                      <a:pt x="888" y="136"/>
                      <a:pt x="928" y="200"/>
                      <a:pt x="960" y="208"/>
                    </a:cubicBezTo>
                    <a:cubicBezTo>
                      <a:pt x="992" y="216"/>
                      <a:pt x="1024" y="184"/>
                      <a:pt x="1056" y="160"/>
                    </a:cubicBezTo>
                    <a:cubicBezTo>
                      <a:pt x="1088" y="136"/>
                      <a:pt x="1096" y="72"/>
                      <a:pt x="1152" y="64"/>
                    </a:cubicBezTo>
                    <a:cubicBezTo>
                      <a:pt x="1208" y="56"/>
                      <a:pt x="1360" y="88"/>
                      <a:pt x="1392" y="112"/>
                    </a:cubicBezTo>
                    <a:cubicBezTo>
                      <a:pt x="1424" y="136"/>
                      <a:pt x="1344" y="184"/>
                      <a:pt x="1344" y="208"/>
                    </a:cubicBezTo>
                    <a:cubicBezTo>
                      <a:pt x="1344" y="232"/>
                      <a:pt x="1360" y="248"/>
                      <a:pt x="1392" y="256"/>
                    </a:cubicBezTo>
                    <a:cubicBezTo>
                      <a:pt x="1424" y="264"/>
                      <a:pt x="1504" y="272"/>
                      <a:pt x="1536" y="256"/>
                    </a:cubicBezTo>
                    <a:cubicBezTo>
                      <a:pt x="1568" y="240"/>
                      <a:pt x="1576" y="184"/>
                      <a:pt x="1584" y="160"/>
                    </a:cubicBezTo>
                    <a:cubicBezTo>
                      <a:pt x="1592" y="136"/>
                      <a:pt x="1576" y="120"/>
                      <a:pt x="1584" y="112"/>
                    </a:cubicBezTo>
                    <a:cubicBezTo>
                      <a:pt x="1592" y="104"/>
                      <a:pt x="1616" y="112"/>
                      <a:pt x="1632" y="112"/>
                    </a:cubicBezTo>
                    <a:cubicBezTo>
                      <a:pt x="1648" y="112"/>
                      <a:pt x="1664" y="96"/>
                      <a:pt x="1680" y="112"/>
                    </a:cubicBezTo>
                    <a:cubicBezTo>
                      <a:pt x="1696" y="128"/>
                      <a:pt x="1720" y="184"/>
                      <a:pt x="1728" y="208"/>
                    </a:cubicBezTo>
                    <a:cubicBezTo>
                      <a:pt x="1736" y="232"/>
                      <a:pt x="1732" y="244"/>
                      <a:pt x="1728" y="2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144" name="Freeform 24"/>
              <p:cNvSpPr>
                <a:spLocks/>
              </p:cNvSpPr>
              <p:nvPr/>
            </p:nvSpPr>
            <p:spPr bwMode="auto">
              <a:xfrm>
                <a:off x="1872" y="720"/>
                <a:ext cx="576" cy="48"/>
              </a:xfrm>
              <a:custGeom>
                <a:avLst/>
                <a:gdLst>
                  <a:gd name="T0" fmla="*/ 0 w 1736"/>
                  <a:gd name="T1" fmla="*/ 16 h 272"/>
                  <a:gd name="T2" fmla="*/ 96 w 1736"/>
                  <a:gd name="T3" fmla="*/ 160 h 272"/>
                  <a:gd name="T4" fmla="*/ 192 w 1736"/>
                  <a:gd name="T5" fmla="*/ 112 h 272"/>
                  <a:gd name="T6" fmla="*/ 240 w 1736"/>
                  <a:gd name="T7" fmla="*/ 16 h 272"/>
                  <a:gd name="T8" fmla="*/ 336 w 1736"/>
                  <a:gd name="T9" fmla="*/ 16 h 272"/>
                  <a:gd name="T10" fmla="*/ 384 w 1736"/>
                  <a:gd name="T11" fmla="*/ 112 h 272"/>
                  <a:gd name="T12" fmla="*/ 480 w 1736"/>
                  <a:gd name="T13" fmla="*/ 160 h 272"/>
                  <a:gd name="T14" fmla="*/ 576 w 1736"/>
                  <a:gd name="T15" fmla="*/ 160 h 272"/>
                  <a:gd name="T16" fmla="*/ 624 w 1736"/>
                  <a:gd name="T17" fmla="*/ 64 h 272"/>
                  <a:gd name="T18" fmla="*/ 672 w 1736"/>
                  <a:gd name="T19" fmla="*/ 16 h 272"/>
                  <a:gd name="T20" fmla="*/ 816 w 1736"/>
                  <a:gd name="T21" fmla="*/ 64 h 272"/>
                  <a:gd name="T22" fmla="*/ 864 w 1736"/>
                  <a:gd name="T23" fmla="*/ 112 h 272"/>
                  <a:gd name="T24" fmla="*/ 960 w 1736"/>
                  <a:gd name="T25" fmla="*/ 208 h 272"/>
                  <a:gd name="T26" fmla="*/ 1056 w 1736"/>
                  <a:gd name="T27" fmla="*/ 160 h 272"/>
                  <a:gd name="T28" fmla="*/ 1152 w 1736"/>
                  <a:gd name="T29" fmla="*/ 64 h 272"/>
                  <a:gd name="T30" fmla="*/ 1392 w 1736"/>
                  <a:gd name="T31" fmla="*/ 112 h 272"/>
                  <a:gd name="T32" fmla="*/ 1344 w 1736"/>
                  <a:gd name="T33" fmla="*/ 208 h 272"/>
                  <a:gd name="T34" fmla="*/ 1392 w 1736"/>
                  <a:gd name="T35" fmla="*/ 256 h 272"/>
                  <a:gd name="T36" fmla="*/ 1536 w 1736"/>
                  <a:gd name="T37" fmla="*/ 256 h 272"/>
                  <a:gd name="T38" fmla="*/ 1584 w 1736"/>
                  <a:gd name="T39" fmla="*/ 160 h 272"/>
                  <a:gd name="T40" fmla="*/ 1584 w 1736"/>
                  <a:gd name="T41" fmla="*/ 112 h 272"/>
                  <a:gd name="T42" fmla="*/ 1632 w 1736"/>
                  <a:gd name="T43" fmla="*/ 112 h 272"/>
                  <a:gd name="T44" fmla="*/ 1680 w 1736"/>
                  <a:gd name="T45" fmla="*/ 112 h 272"/>
                  <a:gd name="T46" fmla="*/ 1728 w 1736"/>
                  <a:gd name="T47" fmla="*/ 208 h 272"/>
                  <a:gd name="T48" fmla="*/ 1728 w 1736"/>
                  <a:gd name="T49" fmla="*/ 2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36" h="272">
                    <a:moveTo>
                      <a:pt x="0" y="16"/>
                    </a:moveTo>
                    <a:cubicBezTo>
                      <a:pt x="32" y="80"/>
                      <a:pt x="64" y="144"/>
                      <a:pt x="96" y="160"/>
                    </a:cubicBezTo>
                    <a:cubicBezTo>
                      <a:pt x="128" y="176"/>
                      <a:pt x="168" y="136"/>
                      <a:pt x="192" y="112"/>
                    </a:cubicBezTo>
                    <a:cubicBezTo>
                      <a:pt x="216" y="88"/>
                      <a:pt x="216" y="32"/>
                      <a:pt x="240" y="16"/>
                    </a:cubicBezTo>
                    <a:cubicBezTo>
                      <a:pt x="264" y="0"/>
                      <a:pt x="312" y="0"/>
                      <a:pt x="336" y="16"/>
                    </a:cubicBezTo>
                    <a:cubicBezTo>
                      <a:pt x="360" y="32"/>
                      <a:pt x="360" y="88"/>
                      <a:pt x="384" y="112"/>
                    </a:cubicBezTo>
                    <a:cubicBezTo>
                      <a:pt x="408" y="136"/>
                      <a:pt x="448" y="152"/>
                      <a:pt x="480" y="160"/>
                    </a:cubicBezTo>
                    <a:cubicBezTo>
                      <a:pt x="512" y="168"/>
                      <a:pt x="552" y="176"/>
                      <a:pt x="576" y="160"/>
                    </a:cubicBezTo>
                    <a:cubicBezTo>
                      <a:pt x="600" y="144"/>
                      <a:pt x="608" y="88"/>
                      <a:pt x="624" y="64"/>
                    </a:cubicBezTo>
                    <a:cubicBezTo>
                      <a:pt x="640" y="40"/>
                      <a:pt x="640" y="16"/>
                      <a:pt x="672" y="16"/>
                    </a:cubicBezTo>
                    <a:cubicBezTo>
                      <a:pt x="704" y="16"/>
                      <a:pt x="784" y="48"/>
                      <a:pt x="816" y="64"/>
                    </a:cubicBezTo>
                    <a:cubicBezTo>
                      <a:pt x="848" y="80"/>
                      <a:pt x="840" y="88"/>
                      <a:pt x="864" y="112"/>
                    </a:cubicBezTo>
                    <a:cubicBezTo>
                      <a:pt x="888" y="136"/>
                      <a:pt x="928" y="200"/>
                      <a:pt x="960" y="208"/>
                    </a:cubicBezTo>
                    <a:cubicBezTo>
                      <a:pt x="992" y="216"/>
                      <a:pt x="1024" y="184"/>
                      <a:pt x="1056" y="160"/>
                    </a:cubicBezTo>
                    <a:cubicBezTo>
                      <a:pt x="1088" y="136"/>
                      <a:pt x="1096" y="72"/>
                      <a:pt x="1152" y="64"/>
                    </a:cubicBezTo>
                    <a:cubicBezTo>
                      <a:pt x="1208" y="56"/>
                      <a:pt x="1360" y="88"/>
                      <a:pt x="1392" y="112"/>
                    </a:cubicBezTo>
                    <a:cubicBezTo>
                      <a:pt x="1424" y="136"/>
                      <a:pt x="1344" y="184"/>
                      <a:pt x="1344" y="208"/>
                    </a:cubicBezTo>
                    <a:cubicBezTo>
                      <a:pt x="1344" y="232"/>
                      <a:pt x="1360" y="248"/>
                      <a:pt x="1392" y="256"/>
                    </a:cubicBezTo>
                    <a:cubicBezTo>
                      <a:pt x="1424" y="264"/>
                      <a:pt x="1504" y="272"/>
                      <a:pt x="1536" y="256"/>
                    </a:cubicBezTo>
                    <a:cubicBezTo>
                      <a:pt x="1568" y="240"/>
                      <a:pt x="1576" y="184"/>
                      <a:pt x="1584" y="160"/>
                    </a:cubicBezTo>
                    <a:cubicBezTo>
                      <a:pt x="1592" y="136"/>
                      <a:pt x="1576" y="120"/>
                      <a:pt x="1584" y="112"/>
                    </a:cubicBezTo>
                    <a:cubicBezTo>
                      <a:pt x="1592" y="104"/>
                      <a:pt x="1616" y="112"/>
                      <a:pt x="1632" y="112"/>
                    </a:cubicBezTo>
                    <a:cubicBezTo>
                      <a:pt x="1648" y="112"/>
                      <a:pt x="1664" y="96"/>
                      <a:pt x="1680" y="112"/>
                    </a:cubicBezTo>
                    <a:cubicBezTo>
                      <a:pt x="1696" y="128"/>
                      <a:pt x="1720" y="184"/>
                      <a:pt x="1728" y="208"/>
                    </a:cubicBezTo>
                    <a:cubicBezTo>
                      <a:pt x="1736" y="232"/>
                      <a:pt x="1732" y="244"/>
                      <a:pt x="1728" y="2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145" name="Freeform 25"/>
              <p:cNvSpPr>
                <a:spLocks/>
              </p:cNvSpPr>
              <p:nvPr/>
            </p:nvSpPr>
            <p:spPr bwMode="auto">
              <a:xfrm>
                <a:off x="2064" y="624"/>
                <a:ext cx="432" cy="48"/>
              </a:xfrm>
              <a:custGeom>
                <a:avLst/>
                <a:gdLst>
                  <a:gd name="T0" fmla="*/ 0 w 1736"/>
                  <a:gd name="T1" fmla="*/ 16 h 272"/>
                  <a:gd name="T2" fmla="*/ 96 w 1736"/>
                  <a:gd name="T3" fmla="*/ 160 h 272"/>
                  <a:gd name="T4" fmla="*/ 192 w 1736"/>
                  <a:gd name="T5" fmla="*/ 112 h 272"/>
                  <a:gd name="T6" fmla="*/ 240 w 1736"/>
                  <a:gd name="T7" fmla="*/ 16 h 272"/>
                  <a:gd name="T8" fmla="*/ 336 w 1736"/>
                  <a:gd name="T9" fmla="*/ 16 h 272"/>
                  <a:gd name="T10" fmla="*/ 384 w 1736"/>
                  <a:gd name="T11" fmla="*/ 112 h 272"/>
                  <a:gd name="T12" fmla="*/ 480 w 1736"/>
                  <a:gd name="T13" fmla="*/ 160 h 272"/>
                  <a:gd name="T14" fmla="*/ 576 w 1736"/>
                  <a:gd name="T15" fmla="*/ 160 h 272"/>
                  <a:gd name="T16" fmla="*/ 624 w 1736"/>
                  <a:gd name="T17" fmla="*/ 64 h 272"/>
                  <a:gd name="T18" fmla="*/ 672 w 1736"/>
                  <a:gd name="T19" fmla="*/ 16 h 272"/>
                  <a:gd name="T20" fmla="*/ 816 w 1736"/>
                  <a:gd name="T21" fmla="*/ 64 h 272"/>
                  <a:gd name="T22" fmla="*/ 864 w 1736"/>
                  <a:gd name="T23" fmla="*/ 112 h 272"/>
                  <a:gd name="T24" fmla="*/ 960 w 1736"/>
                  <a:gd name="T25" fmla="*/ 208 h 272"/>
                  <a:gd name="T26" fmla="*/ 1056 w 1736"/>
                  <a:gd name="T27" fmla="*/ 160 h 272"/>
                  <a:gd name="T28" fmla="*/ 1152 w 1736"/>
                  <a:gd name="T29" fmla="*/ 64 h 272"/>
                  <a:gd name="T30" fmla="*/ 1392 w 1736"/>
                  <a:gd name="T31" fmla="*/ 112 h 272"/>
                  <a:gd name="T32" fmla="*/ 1344 w 1736"/>
                  <a:gd name="T33" fmla="*/ 208 h 272"/>
                  <a:gd name="T34" fmla="*/ 1392 w 1736"/>
                  <a:gd name="T35" fmla="*/ 256 h 272"/>
                  <a:gd name="T36" fmla="*/ 1536 w 1736"/>
                  <a:gd name="T37" fmla="*/ 256 h 272"/>
                  <a:gd name="T38" fmla="*/ 1584 w 1736"/>
                  <a:gd name="T39" fmla="*/ 160 h 272"/>
                  <a:gd name="T40" fmla="*/ 1584 w 1736"/>
                  <a:gd name="T41" fmla="*/ 112 h 272"/>
                  <a:gd name="T42" fmla="*/ 1632 w 1736"/>
                  <a:gd name="T43" fmla="*/ 112 h 272"/>
                  <a:gd name="T44" fmla="*/ 1680 w 1736"/>
                  <a:gd name="T45" fmla="*/ 112 h 272"/>
                  <a:gd name="T46" fmla="*/ 1728 w 1736"/>
                  <a:gd name="T47" fmla="*/ 208 h 272"/>
                  <a:gd name="T48" fmla="*/ 1728 w 1736"/>
                  <a:gd name="T49" fmla="*/ 2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36" h="272">
                    <a:moveTo>
                      <a:pt x="0" y="16"/>
                    </a:moveTo>
                    <a:cubicBezTo>
                      <a:pt x="32" y="80"/>
                      <a:pt x="64" y="144"/>
                      <a:pt x="96" y="160"/>
                    </a:cubicBezTo>
                    <a:cubicBezTo>
                      <a:pt x="128" y="176"/>
                      <a:pt x="168" y="136"/>
                      <a:pt x="192" y="112"/>
                    </a:cubicBezTo>
                    <a:cubicBezTo>
                      <a:pt x="216" y="88"/>
                      <a:pt x="216" y="32"/>
                      <a:pt x="240" y="16"/>
                    </a:cubicBezTo>
                    <a:cubicBezTo>
                      <a:pt x="264" y="0"/>
                      <a:pt x="312" y="0"/>
                      <a:pt x="336" y="16"/>
                    </a:cubicBezTo>
                    <a:cubicBezTo>
                      <a:pt x="360" y="32"/>
                      <a:pt x="360" y="88"/>
                      <a:pt x="384" y="112"/>
                    </a:cubicBezTo>
                    <a:cubicBezTo>
                      <a:pt x="408" y="136"/>
                      <a:pt x="448" y="152"/>
                      <a:pt x="480" y="160"/>
                    </a:cubicBezTo>
                    <a:cubicBezTo>
                      <a:pt x="512" y="168"/>
                      <a:pt x="552" y="176"/>
                      <a:pt x="576" y="160"/>
                    </a:cubicBezTo>
                    <a:cubicBezTo>
                      <a:pt x="600" y="144"/>
                      <a:pt x="608" y="88"/>
                      <a:pt x="624" y="64"/>
                    </a:cubicBezTo>
                    <a:cubicBezTo>
                      <a:pt x="640" y="40"/>
                      <a:pt x="640" y="16"/>
                      <a:pt x="672" y="16"/>
                    </a:cubicBezTo>
                    <a:cubicBezTo>
                      <a:pt x="704" y="16"/>
                      <a:pt x="784" y="48"/>
                      <a:pt x="816" y="64"/>
                    </a:cubicBezTo>
                    <a:cubicBezTo>
                      <a:pt x="848" y="80"/>
                      <a:pt x="840" y="88"/>
                      <a:pt x="864" y="112"/>
                    </a:cubicBezTo>
                    <a:cubicBezTo>
                      <a:pt x="888" y="136"/>
                      <a:pt x="928" y="200"/>
                      <a:pt x="960" y="208"/>
                    </a:cubicBezTo>
                    <a:cubicBezTo>
                      <a:pt x="992" y="216"/>
                      <a:pt x="1024" y="184"/>
                      <a:pt x="1056" y="160"/>
                    </a:cubicBezTo>
                    <a:cubicBezTo>
                      <a:pt x="1088" y="136"/>
                      <a:pt x="1096" y="72"/>
                      <a:pt x="1152" y="64"/>
                    </a:cubicBezTo>
                    <a:cubicBezTo>
                      <a:pt x="1208" y="56"/>
                      <a:pt x="1360" y="88"/>
                      <a:pt x="1392" y="112"/>
                    </a:cubicBezTo>
                    <a:cubicBezTo>
                      <a:pt x="1424" y="136"/>
                      <a:pt x="1344" y="184"/>
                      <a:pt x="1344" y="208"/>
                    </a:cubicBezTo>
                    <a:cubicBezTo>
                      <a:pt x="1344" y="232"/>
                      <a:pt x="1360" y="248"/>
                      <a:pt x="1392" y="256"/>
                    </a:cubicBezTo>
                    <a:cubicBezTo>
                      <a:pt x="1424" y="264"/>
                      <a:pt x="1504" y="272"/>
                      <a:pt x="1536" y="256"/>
                    </a:cubicBezTo>
                    <a:cubicBezTo>
                      <a:pt x="1568" y="240"/>
                      <a:pt x="1576" y="184"/>
                      <a:pt x="1584" y="160"/>
                    </a:cubicBezTo>
                    <a:cubicBezTo>
                      <a:pt x="1592" y="136"/>
                      <a:pt x="1576" y="120"/>
                      <a:pt x="1584" y="112"/>
                    </a:cubicBezTo>
                    <a:cubicBezTo>
                      <a:pt x="1592" y="104"/>
                      <a:pt x="1616" y="112"/>
                      <a:pt x="1632" y="112"/>
                    </a:cubicBezTo>
                    <a:cubicBezTo>
                      <a:pt x="1648" y="112"/>
                      <a:pt x="1664" y="96"/>
                      <a:pt x="1680" y="112"/>
                    </a:cubicBezTo>
                    <a:cubicBezTo>
                      <a:pt x="1696" y="128"/>
                      <a:pt x="1720" y="184"/>
                      <a:pt x="1728" y="208"/>
                    </a:cubicBezTo>
                    <a:cubicBezTo>
                      <a:pt x="1736" y="232"/>
                      <a:pt x="1732" y="244"/>
                      <a:pt x="1728" y="2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146" name="Line 26"/>
              <p:cNvSpPr>
                <a:spLocks noChangeShapeType="1"/>
              </p:cNvSpPr>
              <p:nvPr/>
            </p:nvSpPr>
            <p:spPr bwMode="auto">
              <a:xfrm flipH="1">
                <a:off x="1952" y="1392"/>
                <a:ext cx="8" cy="720"/>
              </a:xfrm>
              <a:prstGeom prst="line">
                <a:avLst/>
              </a:prstGeom>
              <a:noFill/>
              <a:ln w="57150">
                <a:solidFill>
                  <a:srgbClr val="643D0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147" name="Line 27"/>
              <p:cNvSpPr>
                <a:spLocks noChangeShapeType="1"/>
              </p:cNvSpPr>
              <p:nvPr/>
            </p:nvSpPr>
            <p:spPr bwMode="auto">
              <a:xfrm flipH="1">
                <a:off x="1920" y="1286"/>
                <a:ext cx="8" cy="586"/>
              </a:xfrm>
              <a:prstGeom prst="line">
                <a:avLst/>
              </a:prstGeom>
              <a:noFill/>
              <a:ln w="57150">
                <a:solidFill>
                  <a:srgbClr val="7843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148" name="Freeform 28"/>
              <p:cNvSpPr>
                <a:spLocks/>
              </p:cNvSpPr>
              <p:nvPr/>
            </p:nvSpPr>
            <p:spPr bwMode="auto">
              <a:xfrm>
                <a:off x="1934" y="1149"/>
                <a:ext cx="55" cy="1010"/>
              </a:xfrm>
              <a:custGeom>
                <a:avLst/>
                <a:gdLst>
                  <a:gd name="T0" fmla="*/ 0 w 55"/>
                  <a:gd name="T1" fmla="*/ 0 h 1010"/>
                  <a:gd name="T2" fmla="*/ 31 w 55"/>
                  <a:gd name="T3" fmla="*/ 70 h 1010"/>
                  <a:gd name="T4" fmla="*/ 31 w 55"/>
                  <a:gd name="T5" fmla="*/ 125 h 1010"/>
                  <a:gd name="T6" fmla="*/ 39 w 55"/>
                  <a:gd name="T7" fmla="*/ 179 h 1010"/>
                  <a:gd name="T8" fmla="*/ 47 w 55"/>
                  <a:gd name="T9" fmla="*/ 272 h 1010"/>
                  <a:gd name="T10" fmla="*/ 47 w 55"/>
                  <a:gd name="T11" fmla="*/ 459 h 1010"/>
                  <a:gd name="T12" fmla="*/ 54 w 55"/>
                  <a:gd name="T13" fmla="*/ 668 h 1010"/>
                  <a:gd name="T14" fmla="*/ 39 w 55"/>
                  <a:gd name="T15" fmla="*/ 862 h 1010"/>
                  <a:gd name="T16" fmla="*/ 47 w 55"/>
                  <a:gd name="T17" fmla="*/ 1010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010">
                    <a:moveTo>
                      <a:pt x="0" y="0"/>
                    </a:moveTo>
                    <a:cubicBezTo>
                      <a:pt x="13" y="24"/>
                      <a:pt x="26" y="49"/>
                      <a:pt x="31" y="70"/>
                    </a:cubicBezTo>
                    <a:cubicBezTo>
                      <a:pt x="36" y="91"/>
                      <a:pt x="30" y="107"/>
                      <a:pt x="31" y="125"/>
                    </a:cubicBezTo>
                    <a:cubicBezTo>
                      <a:pt x="32" y="143"/>
                      <a:pt x="36" y="155"/>
                      <a:pt x="39" y="179"/>
                    </a:cubicBezTo>
                    <a:cubicBezTo>
                      <a:pt x="42" y="203"/>
                      <a:pt x="46" y="225"/>
                      <a:pt x="47" y="272"/>
                    </a:cubicBezTo>
                    <a:cubicBezTo>
                      <a:pt x="48" y="319"/>
                      <a:pt x="46" y="393"/>
                      <a:pt x="47" y="459"/>
                    </a:cubicBezTo>
                    <a:cubicBezTo>
                      <a:pt x="48" y="525"/>
                      <a:pt x="55" y="601"/>
                      <a:pt x="54" y="668"/>
                    </a:cubicBezTo>
                    <a:cubicBezTo>
                      <a:pt x="53" y="735"/>
                      <a:pt x="40" y="805"/>
                      <a:pt x="39" y="862"/>
                    </a:cubicBezTo>
                    <a:cubicBezTo>
                      <a:pt x="38" y="919"/>
                      <a:pt x="42" y="964"/>
                      <a:pt x="47" y="1010"/>
                    </a:cubicBezTo>
                  </a:path>
                </a:pathLst>
              </a:custGeom>
              <a:noFill/>
              <a:ln w="38100" cmpd="sng">
                <a:solidFill>
                  <a:srgbClr val="4F361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33149" name="Group 29"/>
          <p:cNvGrpSpPr>
            <a:grpSpLocks/>
          </p:cNvGrpSpPr>
          <p:nvPr/>
        </p:nvGrpSpPr>
        <p:grpSpPr bwMode="auto">
          <a:xfrm>
            <a:off x="4506913" y="1811338"/>
            <a:ext cx="1133475" cy="1974850"/>
            <a:chOff x="2839" y="1141"/>
            <a:chExt cx="714" cy="1244"/>
          </a:xfrm>
        </p:grpSpPr>
        <p:sp>
          <p:nvSpPr>
            <p:cNvPr id="133150" name="Freeform 30"/>
            <p:cNvSpPr>
              <a:spLocks/>
            </p:cNvSpPr>
            <p:nvPr/>
          </p:nvSpPr>
          <p:spPr bwMode="auto">
            <a:xfrm>
              <a:off x="3316" y="1390"/>
              <a:ext cx="117" cy="78"/>
            </a:xfrm>
            <a:custGeom>
              <a:avLst/>
              <a:gdLst>
                <a:gd name="T0" fmla="*/ 47 w 117"/>
                <a:gd name="T1" fmla="*/ 0 h 78"/>
                <a:gd name="T2" fmla="*/ 0 w 117"/>
                <a:gd name="T3" fmla="*/ 78 h 78"/>
                <a:gd name="T4" fmla="*/ 63 w 117"/>
                <a:gd name="T5" fmla="*/ 62 h 78"/>
                <a:gd name="T6" fmla="*/ 117 w 117"/>
                <a:gd name="T7" fmla="*/ 31 h 78"/>
                <a:gd name="T8" fmla="*/ 47 w 11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8">
                  <a:moveTo>
                    <a:pt x="47" y="0"/>
                  </a:moveTo>
                  <a:lnTo>
                    <a:pt x="0" y="78"/>
                  </a:lnTo>
                  <a:lnTo>
                    <a:pt x="63" y="62"/>
                  </a:lnTo>
                  <a:lnTo>
                    <a:pt x="117" y="3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12C72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51" name="Freeform 31"/>
            <p:cNvSpPr>
              <a:spLocks/>
            </p:cNvSpPr>
            <p:nvPr/>
          </p:nvSpPr>
          <p:spPr bwMode="auto">
            <a:xfrm>
              <a:off x="3311" y="1990"/>
              <a:ext cx="117" cy="78"/>
            </a:xfrm>
            <a:custGeom>
              <a:avLst/>
              <a:gdLst>
                <a:gd name="T0" fmla="*/ 47 w 117"/>
                <a:gd name="T1" fmla="*/ 0 h 78"/>
                <a:gd name="T2" fmla="*/ 0 w 117"/>
                <a:gd name="T3" fmla="*/ 78 h 78"/>
                <a:gd name="T4" fmla="*/ 63 w 117"/>
                <a:gd name="T5" fmla="*/ 62 h 78"/>
                <a:gd name="T6" fmla="*/ 117 w 117"/>
                <a:gd name="T7" fmla="*/ 31 h 78"/>
                <a:gd name="T8" fmla="*/ 47 w 11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8">
                  <a:moveTo>
                    <a:pt x="47" y="0"/>
                  </a:moveTo>
                  <a:lnTo>
                    <a:pt x="0" y="78"/>
                  </a:lnTo>
                  <a:lnTo>
                    <a:pt x="63" y="62"/>
                  </a:lnTo>
                  <a:lnTo>
                    <a:pt x="117" y="3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12C72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52" name="Freeform 32"/>
            <p:cNvSpPr>
              <a:spLocks/>
            </p:cNvSpPr>
            <p:nvPr/>
          </p:nvSpPr>
          <p:spPr bwMode="auto">
            <a:xfrm flipV="1">
              <a:off x="3150" y="1567"/>
              <a:ext cx="117" cy="78"/>
            </a:xfrm>
            <a:custGeom>
              <a:avLst/>
              <a:gdLst>
                <a:gd name="T0" fmla="*/ 47 w 117"/>
                <a:gd name="T1" fmla="*/ 0 h 78"/>
                <a:gd name="T2" fmla="*/ 0 w 117"/>
                <a:gd name="T3" fmla="*/ 78 h 78"/>
                <a:gd name="T4" fmla="*/ 63 w 117"/>
                <a:gd name="T5" fmla="*/ 62 h 78"/>
                <a:gd name="T6" fmla="*/ 117 w 117"/>
                <a:gd name="T7" fmla="*/ 31 h 78"/>
                <a:gd name="T8" fmla="*/ 47 w 11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8">
                  <a:moveTo>
                    <a:pt x="47" y="0"/>
                  </a:moveTo>
                  <a:lnTo>
                    <a:pt x="0" y="78"/>
                  </a:lnTo>
                  <a:lnTo>
                    <a:pt x="63" y="62"/>
                  </a:lnTo>
                  <a:lnTo>
                    <a:pt x="117" y="3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12C72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53" name="Freeform 33"/>
            <p:cNvSpPr>
              <a:spLocks/>
            </p:cNvSpPr>
            <p:nvPr/>
          </p:nvSpPr>
          <p:spPr bwMode="auto">
            <a:xfrm>
              <a:off x="3114" y="2110"/>
              <a:ext cx="140" cy="57"/>
            </a:xfrm>
            <a:custGeom>
              <a:avLst/>
              <a:gdLst>
                <a:gd name="T0" fmla="*/ 0 w 140"/>
                <a:gd name="T1" fmla="*/ 10 h 57"/>
                <a:gd name="T2" fmla="*/ 86 w 140"/>
                <a:gd name="T3" fmla="*/ 57 h 57"/>
                <a:gd name="T4" fmla="*/ 140 w 140"/>
                <a:gd name="T5" fmla="*/ 26 h 57"/>
                <a:gd name="T6" fmla="*/ 55 w 140"/>
                <a:gd name="T7" fmla="*/ 2 h 57"/>
                <a:gd name="T8" fmla="*/ 0 w 140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7">
                  <a:moveTo>
                    <a:pt x="0" y="10"/>
                  </a:moveTo>
                  <a:lnTo>
                    <a:pt x="86" y="57"/>
                  </a:lnTo>
                  <a:lnTo>
                    <a:pt x="140" y="26"/>
                  </a:lnTo>
                  <a:cubicBezTo>
                    <a:pt x="65" y="0"/>
                    <a:pt x="94" y="2"/>
                    <a:pt x="55" y="2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12C72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54" name="Freeform 34"/>
            <p:cNvSpPr>
              <a:spLocks/>
            </p:cNvSpPr>
            <p:nvPr/>
          </p:nvSpPr>
          <p:spPr bwMode="auto">
            <a:xfrm>
              <a:off x="3342" y="1655"/>
              <a:ext cx="140" cy="57"/>
            </a:xfrm>
            <a:custGeom>
              <a:avLst/>
              <a:gdLst>
                <a:gd name="T0" fmla="*/ 0 w 140"/>
                <a:gd name="T1" fmla="*/ 10 h 57"/>
                <a:gd name="T2" fmla="*/ 86 w 140"/>
                <a:gd name="T3" fmla="*/ 57 h 57"/>
                <a:gd name="T4" fmla="*/ 140 w 140"/>
                <a:gd name="T5" fmla="*/ 26 h 57"/>
                <a:gd name="T6" fmla="*/ 55 w 140"/>
                <a:gd name="T7" fmla="*/ 2 h 57"/>
                <a:gd name="T8" fmla="*/ 0 w 140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7">
                  <a:moveTo>
                    <a:pt x="0" y="10"/>
                  </a:moveTo>
                  <a:lnTo>
                    <a:pt x="86" y="57"/>
                  </a:lnTo>
                  <a:lnTo>
                    <a:pt x="140" y="26"/>
                  </a:lnTo>
                  <a:cubicBezTo>
                    <a:pt x="65" y="0"/>
                    <a:pt x="94" y="2"/>
                    <a:pt x="55" y="2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12C72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55" name="Freeform 35"/>
            <p:cNvSpPr>
              <a:spLocks/>
            </p:cNvSpPr>
            <p:nvPr/>
          </p:nvSpPr>
          <p:spPr bwMode="auto">
            <a:xfrm>
              <a:off x="3306" y="2302"/>
              <a:ext cx="140" cy="57"/>
            </a:xfrm>
            <a:custGeom>
              <a:avLst/>
              <a:gdLst>
                <a:gd name="T0" fmla="*/ 0 w 140"/>
                <a:gd name="T1" fmla="*/ 10 h 57"/>
                <a:gd name="T2" fmla="*/ 86 w 140"/>
                <a:gd name="T3" fmla="*/ 57 h 57"/>
                <a:gd name="T4" fmla="*/ 140 w 140"/>
                <a:gd name="T5" fmla="*/ 26 h 57"/>
                <a:gd name="T6" fmla="*/ 55 w 140"/>
                <a:gd name="T7" fmla="*/ 2 h 57"/>
                <a:gd name="T8" fmla="*/ 0 w 140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7">
                  <a:moveTo>
                    <a:pt x="0" y="10"/>
                  </a:moveTo>
                  <a:lnTo>
                    <a:pt x="86" y="57"/>
                  </a:lnTo>
                  <a:lnTo>
                    <a:pt x="140" y="26"/>
                  </a:lnTo>
                  <a:cubicBezTo>
                    <a:pt x="65" y="0"/>
                    <a:pt x="94" y="2"/>
                    <a:pt x="55" y="2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56" name="Freeform 36"/>
            <p:cNvSpPr>
              <a:spLocks/>
            </p:cNvSpPr>
            <p:nvPr/>
          </p:nvSpPr>
          <p:spPr bwMode="auto">
            <a:xfrm>
              <a:off x="3199" y="1141"/>
              <a:ext cx="113" cy="81"/>
            </a:xfrm>
            <a:custGeom>
              <a:avLst/>
              <a:gdLst>
                <a:gd name="T0" fmla="*/ 0 w 113"/>
                <a:gd name="T1" fmla="*/ 17 h 81"/>
                <a:gd name="T2" fmla="*/ 101 w 113"/>
                <a:gd name="T3" fmla="*/ 9 h 81"/>
                <a:gd name="T4" fmla="*/ 70 w 113"/>
                <a:gd name="T5" fmla="*/ 71 h 81"/>
                <a:gd name="T6" fmla="*/ 8 w 113"/>
                <a:gd name="T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1">
                  <a:moveTo>
                    <a:pt x="0" y="17"/>
                  </a:moveTo>
                  <a:cubicBezTo>
                    <a:pt x="44" y="8"/>
                    <a:pt x="89" y="0"/>
                    <a:pt x="101" y="9"/>
                  </a:cubicBezTo>
                  <a:cubicBezTo>
                    <a:pt x="113" y="18"/>
                    <a:pt x="85" y="61"/>
                    <a:pt x="70" y="71"/>
                  </a:cubicBezTo>
                  <a:cubicBezTo>
                    <a:pt x="55" y="81"/>
                    <a:pt x="23" y="75"/>
                    <a:pt x="8" y="71"/>
                  </a:cubicBezTo>
                </a:path>
              </a:pathLst>
            </a:custGeom>
            <a:solidFill>
              <a:srgbClr val="12C72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57" name="Freeform 37"/>
            <p:cNvSpPr>
              <a:spLocks/>
            </p:cNvSpPr>
            <p:nvPr/>
          </p:nvSpPr>
          <p:spPr bwMode="auto">
            <a:xfrm>
              <a:off x="3187" y="1314"/>
              <a:ext cx="113" cy="81"/>
            </a:xfrm>
            <a:custGeom>
              <a:avLst/>
              <a:gdLst>
                <a:gd name="T0" fmla="*/ 0 w 113"/>
                <a:gd name="T1" fmla="*/ 17 h 81"/>
                <a:gd name="T2" fmla="*/ 101 w 113"/>
                <a:gd name="T3" fmla="*/ 9 h 81"/>
                <a:gd name="T4" fmla="*/ 70 w 113"/>
                <a:gd name="T5" fmla="*/ 71 h 81"/>
                <a:gd name="T6" fmla="*/ 8 w 113"/>
                <a:gd name="T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1">
                  <a:moveTo>
                    <a:pt x="0" y="17"/>
                  </a:moveTo>
                  <a:cubicBezTo>
                    <a:pt x="44" y="8"/>
                    <a:pt x="89" y="0"/>
                    <a:pt x="101" y="9"/>
                  </a:cubicBezTo>
                  <a:cubicBezTo>
                    <a:pt x="113" y="18"/>
                    <a:pt x="85" y="61"/>
                    <a:pt x="70" y="71"/>
                  </a:cubicBezTo>
                  <a:cubicBezTo>
                    <a:pt x="55" y="81"/>
                    <a:pt x="23" y="75"/>
                    <a:pt x="8" y="71"/>
                  </a:cubicBezTo>
                </a:path>
              </a:pathLst>
            </a:custGeom>
            <a:solidFill>
              <a:srgbClr val="12C72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58" name="Freeform 38"/>
            <p:cNvSpPr>
              <a:spLocks/>
            </p:cNvSpPr>
            <p:nvPr/>
          </p:nvSpPr>
          <p:spPr bwMode="auto">
            <a:xfrm>
              <a:off x="3143" y="1868"/>
              <a:ext cx="113" cy="81"/>
            </a:xfrm>
            <a:custGeom>
              <a:avLst/>
              <a:gdLst>
                <a:gd name="T0" fmla="*/ 0 w 113"/>
                <a:gd name="T1" fmla="*/ 17 h 81"/>
                <a:gd name="T2" fmla="*/ 101 w 113"/>
                <a:gd name="T3" fmla="*/ 9 h 81"/>
                <a:gd name="T4" fmla="*/ 70 w 113"/>
                <a:gd name="T5" fmla="*/ 71 h 81"/>
                <a:gd name="T6" fmla="*/ 8 w 113"/>
                <a:gd name="T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1">
                  <a:moveTo>
                    <a:pt x="0" y="17"/>
                  </a:moveTo>
                  <a:cubicBezTo>
                    <a:pt x="44" y="8"/>
                    <a:pt x="89" y="0"/>
                    <a:pt x="101" y="9"/>
                  </a:cubicBezTo>
                  <a:cubicBezTo>
                    <a:pt x="113" y="18"/>
                    <a:pt x="85" y="61"/>
                    <a:pt x="70" y="71"/>
                  </a:cubicBezTo>
                  <a:cubicBezTo>
                    <a:pt x="55" y="81"/>
                    <a:pt x="23" y="75"/>
                    <a:pt x="8" y="71"/>
                  </a:cubicBezTo>
                </a:path>
              </a:pathLst>
            </a:custGeom>
            <a:solidFill>
              <a:srgbClr val="12C72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59" name="Freeform 39"/>
            <p:cNvSpPr>
              <a:spLocks/>
            </p:cNvSpPr>
            <p:nvPr/>
          </p:nvSpPr>
          <p:spPr bwMode="auto">
            <a:xfrm>
              <a:off x="2961" y="2301"/>
              <a:ext cx="113" cy="81"/>
            </a:xfrm>
            <a:custGeom>
              <a:avLst/>
              <a:gdLst>
                <a:gd name="T0" fmla="*/ 0 w 113"/>
                <a:gd name="T1" fmla="*/ 17 h 81"/>
                <a:gd name="T2" fmla="*/ 101 w 113"/>
                <a:gd name="T3" fmla="*/ 9 h 81"/>
                <a:gd name="T4" fmla="*/ 70 w 113"/>
                <a:gd name="T5" fmla="*/ 71 h 81"/>
                <a:gd name="T6" fmla="*/ 8 w 113"/>
                <a:gd name="T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1">
                  <a:moveTo>
                    <a:pt x="0" y="17"/>
                  </a:moveTo>
                  <a:cubicBezTo>
                    <a:pt x="44" y="8"/>
                    <a:pt x="89" y="0"/>
                    <a:pt x="101" y="9"/>
                  </a:cubicBezTo>
                  <a:cubicBezTo>
                    <a:pt x="113" y="18"/>
                    <a:pt x="85" y="61"/>
                    <a:pt x="70" y="71"/>
                  </a:cubicBezTo>
                  <a:cubicBezTo>
                    <a:pt x="55" y="81"/>
                    <a:pt x="23" y="75"/>
                    <a:pt x="8" y="71"/>
                  </a:cubicBezTo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60" name="Freeform 40"/>
            <p:cNvSpPr>
              <a:spLocks/>
            </p:cNvSpPr>
            <p:nvPr/>
          </p:nvSpPr>
          <p:spPr bwMode="auto">
            <a:xfrm>
              <a:off x="3119" y="2288"/>
              <a:ext cx="113" cy="81"/>
            </a:xfrm>
            <a:custGeom>
              <a:avLst/>
              <a:gdLst>
                <a:gd name="T0" fmla="*/ 0 w 113"/>
                <a:gd name="T1" fmla="*/ 17 h 81"/>
                <a:gd name="T2" fmla="*/ 101 w 113"/>
                <a:gd name="T3" fmla="*/ 9 h 81"/>
                <a:gd name="T4" fmla="*/ 70 w 113"/>
                <a:gd name="T5" fmla="*/ 71 h 81"/>
                <a:gd name="T6" fmla="*/ 8 w 113"/>
                <a:gd name="T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1">
                  <a:moveTo>
                    <a:pt x="0" y="17"/>
                  </a:moveTo>
                  <a:cubicBezTo>
                    <a:pt x="44" y="8"/>
                    <a:pt x="89" y="0"/>
                    <a:pt x="101" y="9"/>
                  </a:cubicBezTo>
                  <a:cubicBezTo>
                    <a:pt x="113" y="18"/>
                    <a:pt x="85" y="61"/>
                    <a:pt x="70" y="71"/>
                  </a:cubicBezTo>
                  <a:cubicBezTo>
                    <a:pt x="55" y="81"/>
                    <a:pt x="23" y="75"/>
                    <a:pt x="8" y="71"/>
                  </a:cubicBezTo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61" name="Freeform 41"/>
            <p:cNvSpPr>
              <a:spLocks/>
            </p:cNvSpPr>
            <p:nvPr/>
          </p:nvSpPr>
          <p:spPr bwMode="auto">
            <a:xfrm flipH="1">
              <a:off x="3184" y="2305"/>
              <a:ext cx="140" cy="57"/>
            </a:xfrm>
            <a:custGeom>
              <a:avLst/>
              <a:gdLst>
                <a:gd name="T0" fmla="*/ 0 w 140"/>
                <a:gd name="T1" fmla="*/ 10 h 57"/>
                <a:gd name="T2" fmla="*/ 86 w 140"/>
                <a:gd name="T3" fmla="*/ 57 h 57"/>
                <a:gd name="T4" fmla="*/ 140 w 140"/>
                <a:gd name="T5" fmla="*/ 26 h 57"/>
                <a:gd name="T6" fmla="*/ 55 w 140"/>
                <a:gd name="T7" fmla="*/ 2 h 57"/>
                <a:gd name="T8" fmla="*/ 0 w 140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7">
                  <a:moveTo>
                    <a:pt x="0" y="10"/>
                  </a:moveTo>
                  <a:lnTo>
                    <a:pt x="86" y="57"/>
                  </a:lnTo>
                  <a:lnTo>
                    <a:pt x="140" y="26"/>
                  </a:lnTo>
                  <a:cubicBezTo>
                    <a:pt x="65" y="0"/>
                    <a:pt x="94" y="2"/>
                    <a:pt x="55" y="2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62" name="Freeform 42"/>
            <p:cNvSpPr>
              <a:spLocks/>
            </p:cNvSpPr>
            <p:nvPr/>
          </p:nvSpPr>
          <p:spPr bwMode="auto">
            <a:xfrm flipH="1">
              <a:off x="2839" y="2304"/>
              <a:ext cx="113" cy="81"/>
            </a:xfrm>
            <a:custGeom>
              <a:avLst/>
              <a:gdLst>
                <a:gd name="T0" fmla="*/ 0 w 113"/>
                <a:gd name="T1" fmla="*/ 17 h 81"/>
                <a:gd name="T2" fmla="*/ 101 w 113"/>
                <a:gd name="T3" fmla="*/ 9 h 81"/>
                <a:gd name="T4" fmla="*/ 70 w 113"/>
                <a:gd name="T5" fmla="*/ 71 h 81"/>
                <a:gd name="T6" fmla="*/ 8 w 113"/>
                <a:gd name="T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1">
                  <a:moveTo>
                    <a:pt x="0" y="17"/>
                  </a:moveTo>
                  <a:cubicBezTo>
                    <a:pt x="44" y="8"/>
                    <a:pt x="89" y="0"/>
                    <a:pt x="101" y="9"/>
                  </a:cubicBezTo>
                  <a:cubicBezTo>
                    <a:pt x="113" y="18"/>
                    <a:pt x="85" y="61"/>
                    <a:pt x="70" y="71"/>
                  </a:cubicBezTo>
                  <a:cubicBezTo>
                    <a:pt x="55" y="81"/>
                    <a:pt x="23" y="75"/>
                    <a:pt x="8" y="71"/>
                  </a:cubicBezTo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63" name="Freeform 43"/>
            <p:cNvSpPr>
              <a:spLocks/>
            </p:cNvSpPr>
            <p:nvPr/>
          </p:nvSpPr>
          <p:spPr bwMode="auto">
            <a:xfrm flipH="1">
              <a:off x="3440" y="2299"/>
              <a:ext cx="113" cy="81"/>
            </a:xfrm>
            <a:custGeom>
              <a:avLst/>
              <a:gdLst>
                <a:gd name="T0" fmla="*/ 0 w 113"/>
                <a:gd name="T1" fmla="*/ 17 h 81"/>
                <a:gd name="T2" fmla="*/ 101 w 113"/>
                <a:gd name="T3" fmla="*/ 9 h 81"/>
                <a:gd name="T4" fmla="*/ 70 w 113"/>
                <a:gd name="T5" fmla="*/ 71 h 81"/>
                <a:gd name="T6" fmla="*/ 8 w 113"/>
                <a:gd name="T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1">
                  <a:moveTo>
                    <a:pt x="0" y="17"/>
                  </a:moveTo>
                  <a:cubicBezTo>
                    <a:pt x="44" y="8"/>
                    <a:pt x="89" y="0"/>
                    <a:pt x="101" y="9"/>
                  </a:cubicBezTo>
                  <a:cubicBezTo>
                    <a:pt x="113" y="18"/>
                    <a:pt x="85" y="61"/>
                    <a:pt x="70" y="71"/>
                  </a:cubicBezTo>
                  <a:cubicBezTo>
                    <a:pt x="55" y="81"/>
                    <a:pt x="23" y="75"/>
                    <a:pt x="8" y="71"/>
                  </a:cubicBezTo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33164" name="Line 44"/>
          <p:cNvSpPr>
            <a:spLocks noChangeShapeType="1"/>
          </p:cNvSpPr>
          <p:nvPr/>
        </p:nvSpPr>
        <p:spPr bwMode="auto">
          <a:xfrm flipH="1" flipV="1">
            <a:off x="0" y="3748088"/>
            <a:ext cx="91440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3171" name="Group 51"/>
          <p:cNvGrpSpPr>
            <a:grpSpLocks/>
          </p:cNvGrpSpPr>
          <p:nvPr/>
        </p:nvGrpSpPr>
        <p:grpSpPr bwMode="auto">
          <a:xfrm>
            <a:off x="1714500" y="4583114"/>
            <a:ext cx="4656138" cy="1984376"/>
            <a:chOff x="1080" y="2887"/>
            <a:chExt cx="2933" cy="1250"/>
          </a:xfrm>
        </p:grpSpPr>
        <p:grpSp>
          <p:nvGrpSpPr>
            <p:cNvPr id="133172" name="Group 52"/>
            <p:cNvGrpSpPr>
              <a:grpSpLocks/>
            </p:cNvGrpSpPr>
            <p:nvPr/>
          </p:nvGrpSpPr>
          <p:grpSpPr bwMode="auto">
            <a:xfrm>
              <a:off x="1444" y="3316"/>
              <a:ext cx="2569" cy="821"/>
              <a:chOff x="1825" y="3371"/>
              <a:chExt cx="2266" cy="821"/>
            </a:xfrm>
          </p:grpSpPr>
          <p:sp>
            <p:nvSpPr>
              <p:cNvPr id="133174" name="Rectangle 54"/>
              <p:cNvSpPr>
                <a:spLocks noChangeArrowheads="1"/>
              </p:cNvSpPr>
              <p:nvPr/>
            </p:nvSpPr>
            <p:spPr bwMode="auto">
              <a:xfrm>
                <a:off x="1825" y="3371"/>
                <a:ext cx="396" cy="318"/>
              </a:xfrm>
              <a:prstGeom prst="rect">
                <a:avLst/>
              </a:prstGeom>
              <a:solidFill>
                <a:srgbClr val="E2C7C9"/>
              </a:solidFill>
              <a:ln w="9525">
                <a:solidFill>
                  <a:srgbClr val="E7BBBB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173" name="AutoShape 53"/>
              <p:cNvSpPr>
                <a:spLocks noChangeArrowheads="1"/>
              </p:cNvSpPr>
              <p:nvPr/>
            </p:nvSpPr>
            <p:spPr bwMode="auto">
              <a:xfrm rot="21341229">
                <a:off x="1930" y="3561"/>
                <a:ext cx="2161" cy="631"/>
              </a:xfrm>
              <a:prstGeom prst="curvedUpArrow">
                <a:avLst>
                  <a:gd name="adj1" fmla="val 28884"/>
                  <a:gd name="adj2" fmla="val 107736"/>
                  <a:gd name="adj3" fmla="val 2466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33175" name="Group 55"/>
            <p:cNvGrpSpPr>
              <a:grpSpLocks/>
            </p:cNvGrpSpPr>
            <p:nvPr/>
          </p:nvGrpSpPr>
          <p:grpSpPr bwMode="auto">
            <a:xfrm>
              <a:off x="1080" y="2975"/>
              <a:ext cx="545" cy="427"/>
              <a:chOff x="1235" y="2998"/>
              <a:chExt cx="545" cy="427"/>
            </a:xfrm>
          </p:grpSpPr>
          <p:sp>
            <p:nvSpPr>
              <p:cNvPr id="133177" name="Freeform 57"/>
              <p:cNvSpPr>
                <a:spLocks/>
              </p:cNvSpPr>
              <p:nvPr/>
            </p:nvSpPr>
            <p:spPr bwMode="auto">
              <a:xfrm>
                <a:off x="1235" y="2998"/>
                <a:ext cx="272" cy="427"/>
              </a:xfrm>
              <a:custGeom>
                <a:avLst/>
                <a:gdLst>
                  <a:gd name="T0" fmla="*/ 272 w 272"/>
                  <a:gd name="T1" fmla="*/ 0 h 427"/>
                  <a:gd name="T2" fmla="*/ 272 w 272"/>
                  <a:gd name="T3" fmla="*/ 124 h 427"/>
                  <a:gd name="T4" fmla="*/ 171 w 272"/>
                  <a:gd name="T5" fmla="*/ 427 h 427"/>
                  <a:gd name="T6" fmla="*/ 0 w 272"/>
                  <a:gd name="T7" fmla="*/ 427 h 427"/>
                  <a:gd name="T8" fmla="*/ 54 w 272"/>
                  <a:gd name="T9" fmla="*/ 178 h 427"/>
                  <a:gd name="T10" fmla="*/ 179 w 272"/>
                  <a:gd name="T11" fmla="*/ 15 h 427"/>
                  <a:gd name="T12" fmla="*/ 272 w 272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427">
                    <a:moveTo>
                      <a:pt x="272" y="0"/>
                    </a:moveTo>
                    <a:lnTo>
                      <a:pt x="272" y="124"/>
                    </a:lnTo>
                    <a:lnTo>
                      <a:pt x="171" y="427"/>
                    </a:lnTo>
                    <a:lnTo>
                      <a:pt x="0" y="427"/>
                    </a:lnTo>
                    <a:lnTo>
                      <a:pt x="54" y="178"/>
                    </a:lnTo>
                    <a:lnTo>
                      <a:pt x="179" y="15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E7BBBB"/>
              </a:solidFill>
              <a:ln w="9525">
                <a:solidFill>
                  <a:srgbClr val="E7BBB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176" name="AutoShape 56"/>
              <p:cNvSpPr>
                <a:spLocks noChangeArrowheads="1"/>
              </p:cNvSpPr>
              <p:nvPr/>
            </p:nvSpPr>
            <p:spPr bwMode="auto">
              <a:xfrm rot="16200000" flipH="1">
                <a:off x="1361" y="2978"/>
                <a:ext cx="349" cy="489"/>
              </a:xfrm>
              <a:prstGeom prst="curvedRightArrow">
                <a:avLst>
                  <a:gd name="adj1" fmla="val 28023"/>
                  <a:gd name="adj2" fmla="val 56046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33178" name="Text Box 58"/>
            <p:cNvSpPr txBox="1">
              <a:spLocks noChangeArrowheads="1"/>
            </p:cNvSpPr>
            <p:nvPr/>
          </p:nvSpPr>
          <p:spPr bwMode="auto">
            <a:xfrm>
              <a:off x="1430" y="3332"/>
              <a:ext cx="45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NO</a:t>
              </a:r>
              <a:r>
                <a:rPr lang="en-US" b="1" baseline="-25000" dirty="0"/>
                <a:t>3</a:t>
              </a:r>
              <a:endParaRPr lang="en-US" sz="2400" b="1" dirty="0"/>
            </a:p>
          </p:txBody>
        </p:sp>
        <p:sp>
          <p:nvSpPr>
            <p:cNvPr id="133179" name="Text Box 59"/>
            <p:cNvSpPr txBox="1">
              <a:spLocks noChangeArrowheads="1"/>
            </p:cNvSpPr>
            <p:nvPr/>
          </p:nvSpPr>
          <p:spPr bwMode="auto">
            <a:xfrm>
              <a:off x="1534" y="2887"/>
              <a:ext cx="86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 smtClean="0"/>
                <a:t>Bacterias</a:t>
              </a:r>
              <a:r>
                <a:rPr lang="en-US" b="1" dirty="0" smtClean="0"/>
                <a:t> nitrificantes</a:t>
              </a:r>
              <a:endParaRPr lang="en-US" sz="2400" b="1" dirty="0"/>
            </a:p>
          </p:txBody>
        </p:sp>
      </p:grpSp>
      <p:grpSp>
        <p:nvGrpSpPr>
          <p:cNvPr id="133192" name="Group 72"/>
          <p:cNvGrpSpPr>
            <a:grpSpLocks/>
          </p:cNvGrpSpPr>
          <p:nvPr/>
        </p:nvGrpSpPr>
        <p:grpSpPr bwMode="auto">
          <a:xfrm>
            <a:off x="0" y="3751488"/>
            <a:ext cx="2286001" cy="1960565"/>
            <a:chOff x="0" y="2372"/>
            <a:chExt cx="1440" cy="1235"/>
          </a:xfrm>
        </p:grpSpPr>
        <p:sp>
          <p:nvSpPr>
            <p:cNvPr id="133193" name="AutoShape 73"/>
            <p:cNvSpPr>
              <a:spLocks noChangeArrowheads="1"/>
            </p:cNvSpPr>
            <p:nvPr/>
          </p:nvSpPr>
          <p:spPr bwMode="auto">
            <a:xfrm rot="854734">
              <a:off x="566" y="2490"/>
              <a:ext cx="516" cy="1065"/>
            </a:xfrm>
            <a:prstGeom prst="curvedRightArrow">
              <a:avLst>
                <a:gd name="adj1" fmla="val 20000"/>
                <a:gd name="adj2" fmla="val 40000"/>
                <a:gd name="adj3" fmla="val 4464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94" name="Text Box 74"/>
            <p:cNvSpPr txBox="1">
              <a:spLocks noChangeArrowheads="1"/>
            </p:cNvSpPr>
            <p:nvPr/>
          </p:nvSpPr>
          <p:spPr bwMode="auto">
            <a:xfrm>
              <a:off x="982" y="3374"/>
              <a:ext cx="45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NH</a:t>
              </a:r>
              <a:r>
                <a:rPr lang="en-US" b="1" baseline="-25000" dirty="0"/>
                <a:t>4</a:t>
              </a:r>
              <a:endParaRPr lang="en-US" sz="2400" b="1" dirty="0"/>
            </a:p>
          </p:txBody>
        </p:sp>
        <p:sp>
          <p:nvSpPr>
            <p:cNvPr id="133195" name="Text Box 75"/>
            <p:cNvSpPr txBox="1">
              <a:spLocks noChangeArrowheads="1"/>
            </p:cNvSpPr>
            <p:nvPr/>
          </p:nvSpPr>
          <p:spPr bwMode="auto">
            <a:xfrm>
              <a:off x="0" y="2372"/>
              <a:ext cx="987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 smtClean="0"/>
                <a:t>Bacterias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descomponedoras</a:t>
              </a:r>
              <a:endParaRPr lang="en-US" sz="24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74838" y="3343278"/>
            <a:ext cx="3203575" cy="1266826"/>
            <a:chOff x="1874838" y="3343278"/>
            <a:chExt cx="3203575" cy="1266826"/>
          </a:xfrm>
        </p:grpSpPr>
        <p:grpSp>
          <p:nvGrpSpPr>
            <p:cNvPr id="133165" name="Group 45"/>
            <p:cNvGrpSpPr>
              <a:grpSpLocks/>
            </p:cNvGrpSpPr>
            <p:nvPr/>
          </p:nvGrpSpPr>
          <p:grpSpPr bwMode="auto">
            <a:xfrm>
              <a:off x="1874838" y="3343278"/>
              <a:ext cx="3203575" cy="1266826"/>
              <a:chOff x="1181" y="2106"/>
              <a:chExt cx="2018" cy="798"/>
            </a:xfrm>
          </p:grpSpPr>
          <p:sp>
            <p:nvSpPr>
              <p:cNvPr id="133168" name="Rectangle 48"/>
              <p:cNvSpPr>
                <a:spLocks noChangeArrowheads="1"/>
              </p:cNvSpPr>
              <p:nvPr/>
            </p:nvSpPr>
            <p:spPr bwMode="auto">
              <a:xfrm>
                <a:off x="1694" y="2175"/>
                <a:ext cx="877" cy="184"/>
              </a:xfrm>
              <a:prstGeom prst="rect">
                <a:avLst/>
              </a:prstGeom>
              <a:solidFill>
                <a:srgbClr val="C8C9FF"/>
              </a:solidFill>
              <a:ln w="9525">
                <a:solidFill>
                  <a:srgbClr val="BBC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169" name="Text Box 49"/>
              <p:cNvSpPr txBox="1">
                <a:spLocks noChangeArrowheads="1"/>
              </p:cNvSpPr>
              <p:nvPr/>
            </p:nvSpPr>
            <p:spPr bwMode="auto">
              <a:xfrm>
                <a:off x="2454" y="2106"/>
                <a:ext cx="745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 err="1" smtClean="0"/>
                  <a:t>Tejido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muerto</a:t>
                </a:r>
                <a:endParaRPr lang="en-US" sz="2400" b="1" dirty="0"/>
              </a:p>
            </p:txBody>
          </p:sp>
          <p:sp>
            <p:nvSpPr>
              <p:cNvPr id="133170" name="Text Box 50"/>
              <p:cNvSpPr txBox="1">
                <a:spLocks noChangeArrowheads="1"/>
              </p:cNvSpPr>
              <p:nvPr/>
            </p:nvSpPr>
            <p:spPr bwMode="auto">
              <a:xfrm>
                <a:off x="1181" y="2322"/>
                <a:ext cx="1155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 err="1" smtClean="0"/>
                  <a:t>Proteínas</a:t>
                </a:r>
                <a:r>
                  <a:rPr lang="en-US" b="1" dirty="0" smtClean="0"/>
                  <a:t> y </a:t>
                </a:r>
                <a:r>
                  <a:rPr lang="en-US" b="1" dirty="0" err="1" smtClean="0"/>
                  <a:t>otros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moléculas</a:t>
                </a:r>
                <a:r>
                  <a:rPr lang="en-US" b="1" dirty="0" smtClean="0"/>
                  <a:t> grandes </a:t>
                </a:r>
                <a:endParaRPr lang="en-US" sz="2400" b="1" dirty="0"/>
              </a:p>
            </p:txBody>
          </p:sp>
        </p:grpSp>
        <p:sp>
          <p:nvSpPr>
            <p:cNvPr id="4" name="Right Arrow 3"/>
            <p:cNvSpPr/>
            <p:nvPr/>
          </p:nvSpPr>
          <p:spPr>
            <a:xfrm rot="9794527">
              <a:off x="2895395" y="3892208"/>
              <a:ext cx="1022351" cy="303325"/>
            </a:xfrm>
            <a:prstGeom prst="rightArrow">
              <a:avLst/>
            </a:prstGeom>
            <a:ln>
              <a:solidFill>
                <a:srgbClr val="3A67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3189" name="Freeform 69"/>
          <p:cNvSpPr>
            <a:spLocks/>
          </p:cNvSpPr>
          <p:nvPr/>
        </p:nvSpPr>
        <p:spPr bwMode="auto">
          <a:xfrm>
            <a:off x="3742394" y="3464983"/>
            <a:ext cx="220662" cy="293687"/>
          </a:xfrm>
          <a:custGeom>
            <a:avLst/>
            <a:gdLst>
              <a:gd name="T0" fmla="*/ 0 w 139"/>
              <a:gd name="T1" fmla="*/ 109 h 124"/>
              <a:gd name="T2" fmla="*/ 124 w 139"/>
              <a:gd name="T3" fmla="*/ 109 h 124"/>
              <a:gd name="T4" fmla="*/ 93 w 139"/>
              <a:gd name="T5" fmla="*/ 16 h 124"/>
              <a:gd name="T6" fmla="*/ 46 w 139"/>
              <a:gd name="T7" fmla="*/ 16 h 124"/>
              <a:gd name="T8" fmla="*/ 15 w 139"/>
              <a:gd name="T9" fmla="*/ 6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124">
                <a:moveTo>
                  <a:pt x="0" y="109"/>
                </a:moveTo>
                <a:cubicBezTo>
                  <a:pt x="54" y="116"/>
                  <a:pt x="109" y="124"/>
                  <a:pt x="124" y="109"/>
                </a:cubicBezTo>
                <a:cubicBezTo>
                  <a:pt x="139" y="94"/>
                  <a:pt x="106" y="32"/>
                  <a:pt x="93" y="16"/>
                </a:cubicBezTo>
                <a:cubicBezTo>
                  <a:pt x="80" y="0"/>
                  <a:pt x="59" y="8"/>
                  <a:pt x="46" y="16"/>
                </a:cubicBezTo>
                <a:cubicBezTo>
                  <a:pt x="33" y="24"/>
                  <a:pt x="23" y="48"/>
                  <a:pt x="15" y="63"/>
                </a:cubicBezTo>
              </a:path>
            </a:pathLst>
          </a:cu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695212" y="2689007"/>
            <a:ext cx="1538185" cy="851109"/>
            <a:chOff x="2719388" y="2715737"/>
            <a:chExt cx="1538185" cy="851109"/>
          </a:xfrm>
        </p:grpSpPr>
        <p:grpSp>
          <p:nvGrpSpPr>
            <p:cNvPr id="2" name="Group 1"/>
            <p:cNvGrpSpPr/>
            <p:nvPr/>
          </p:nvGrpSpPr>
          <p:grpSpPr>
            <a:xfrm>
              <a:off x="2719388" y="2850884"/>
              <a:ext cx="1114424" cy="715962"/>
              <a:chOff x="2719388" y="2850884"/>
              <a:chExt cx="1114424" cy="715962"/>
            </a:xfrm>
          </p:grpSpPr>
          <p:sp>
            <p:nvSpPr>
              <p:cNvPr id="133182" name="Oval 62"/>
              <p:cNvSpPr>
                <a:spLocks noChangeArrowheads="1"/>
              </p:cNvSpPr>
              <p:nvPr/>
            </p:nvSpPr>
            <p:spPr bwMode="auto">
              <a:xfrm>
                <a:off x="2873375" y="3044559"/>
                <a:ext cx="960437" cy="307975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183" name="Line 63"/>
              <p:cNvSpPr>
                <a:spLocks noChangeShapeType="1"/>
              </p:cNvSpPr>
              <p:nvPr/>
            </p:nvSpPr>
            <p:spPr bwMode="auto">
              <a:xfrm flipH="1">
                <a:off x="2884488" y="3316021"/>
                <a:ext cx="136525" cy="222250"/>
              </a:xfrm>
              <a:prstGeom prst="line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184" name="Line 64"/>
              <p:cNvSpPr>
                <a:spLocks noChangeShapeType="1"/>
              </p:cNvSpPr>
              <p:nvPr/>
            </p:nvSpPr>
            <p:spPr bwMode="auto">
              <a:xfrm flipH="1">
                <a:off x="3406775" y="3344596"/>
                <a:ext cx="136525" cy="222250"/>
              </a:xfrm>
              <a:prstGeom prst="line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185" name="Line 65"/>
              <p:cNvSpPr>
                <a:spLocks noChangeShapeType="1"/>
              </p:cNvSpPr>
              <p:nvPr/>
            </p:nvSpPr>
            <p:spPr bwMode="auto">
              <a:xfrm>
                <a:off x="3646488" y="3322371"/>
                <a:ext cx="73025" cy="187325"/>
              </a:xfrm>
              <a:prstGeom prst="line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186" name="Line 66"/>
              <p:cNvSpPr>
                <a:spLocks noChangeShapeType="1"/>
              </p:cNvSpPr>
              <p:nvPr/>
            </p:nvSpPr>
            <p:spPr bwMode="auto">
              <a:xfrm>
                <a:off x="3084513" y="3323959"/>
                <a:ext cx="73025" cy="187325"/>
              </a:xfrm>
              <a:prstGeom prst="line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187" name="Oval 67"/>
              <p:cNvSpPr>
                <a:spLocks noChangeArrowheads="1"/>
              </p:cNvSpPr>
              <p:nvPr/>
            </p:nvSpPr>
            <p:spPr bwMode="auto">
              <a:xfrm rot="19022725">
                <a:off x="2862263" y="2908034"/>
                <a:ext cx="134937" cy="333375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188" name="Oval 68"/>
              <p:cNvSpPr>
                <a:spLocks noChangeArrowheads="1"/>
              </p:cNvSpPr>
              <p:nvPr/>
            </p:nvSpPr>
            <p:spPr bwMode="auto">
              <a:xfrm rot="1637363">
                <a:off x="2719388" y="2850884"/>
                <a:ext cx="134937" cy="333375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33190" name="Text Box 70"/>
            <p:cNvSpPr txBox="1">
              <a:spLocks noChangeArrowheads="1"/>
            </p:cNvSpPr>
            <p:nvPr/>
          </p:nvSpPr>
          <p:spPr bwMode="auto">
            <a:xfrm>
              <a:off x="2889148" y="2715737"/>
              <a:ext cx="13684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/>
                <a:t>vaca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0634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3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100" y="213327"/>
            <a:ext cx="8623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Agroecología: una ciencia frente al muro</a:t>
            </a:r>
            <a:endParaRPr lang="en-US" sz="4800" dirty="0"/>
          </a:p>
        </p:txBody>
      </p:sp>
      <p:pic>
        <p:nvPicPr>
          <p:cNvPr id="3" name="Picture 7" descr="0522_mz_farm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2405062"/>
            <a:ext cx="9164638" cy="4452938"/>
          </a:xfrm>
          <a:prstGeom prst="rect">
            <a:avLst/>
          </a:prstGeom>
          <a:solidFill>
            <a:srgbClr val="946719"/>
          </a:solidFill>
          <a:ln w="28575">
            <a:solidFill>
              <a:srgbClr val="000000"/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57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909207"/>
          </a:xfrm>
          <a:prstGeom prst="rect">
            <a:avLst/>
          </a:prstGeom>
          <a:solidFill>
            <a:srgbClr val="C8C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909206"/>
            <a:ext cx="9144000" cy="2948794"/>
          </a:xfrm>
          <a:prstGeom prst="rect">
            <a:avLst/>
          </a:prstGeom>
          <a:solidFill>
            <a:srgbClr val="E2C7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877" y="2194558"/>
            <a:ext cx="4740123" cy="3362180"/>
          </a:xfrm>
          <a:prstGeom prst="rect">
            <a:avLst/>
          </a:prstGeom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 rot="21216961">
            <a:off x="5782065" y="4947934"/>
            <a:ext cx="2165503" cy="510338"/>
          </a:xfrm>
          <a:prstGeom prst="curvedUpArrow">
            <a:avLst>
              <a:gd name="adj1" fmla="val 38577"/>
              <a:gd name="adj2" fmla="val 126589"/>
              <a:gd name="adj3" fmla="val 24662"/>
            </a:avLst>
          </a:prstGeom>
          <a:solidFill>
            <a:srgbClr val="9D090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0672"/>
            <a:ext cx="4318782" cy="2311361"/>
          </a:xfrm>
          <a:prstGeom prst="rect">
            <a:avLst/>
          </a:prstGeom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 rot="384942" flipH="1">
            <a:off x="1240482" y="4818970"/>
            <a:ext cx="4739436" cy="1199923"/>
          </a:xfrm>
          <a:prstGeom prst="curvedUpArrow">
            <a:avLst>
              <a:gd name="adj1" fmla="val 25747"/>
              <a:gd name="adj2" fmla="val 78343"/>
              <a:gd name="adj3" fmla="val 38340"/>
            </a:avLst>
          </a:prstGeom>
          <a:solidFill>
            <a:srgbClr val="9D090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065565" y="1139482"/>
            <a:ext cx="2067950" cy="3685735"/>
            <a:chOff x="4065565" y="1139482"/>
            <a:chExt cx="2067950" cy="3685735"/>
          </a:xfrm>
        </p:grpSpPr>
        <p:sp>
          <p:nvSpPr>
            <p:cNvPr id="11" name="TextBox 10"/>
            <p:cNvSpPr txBox="1"/>
            <p:nvPr/>
          </p:nvSpPr>
          <p:spPr>
            <a:xfrm>
              <a:off x="4065565" y="1139482"/>
              <a:ext cx="20679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Ferilizante artificial (NO</a:t>
              </a:r>
              <a:r>
                <a:rPr lang="en-US" sz="2000" b="1" baseline="-25000" dirty="0" smtClean="0"/>
                <a:t>3</a:t>
              </a:r>
              <a:r>
                <a:rPr lang="en-US" sz="2000" b="1" dirty="0"/>
                <a:t> </a:t>
              </a:r>
              <a:r>
                <a:rPr lang="en-US" sz="2000" b="1" dirty="0" smtClean="0"/>
                <a:t>)</a:t>
              </a:r>
              <a:endParaRPr lang="en-US" sz="2000" b="1" baseline="-25000" dirty="0"/>
            </a:p>
          </p:txBody>
        </p:sp>
        <p:sp>
          <p:nvSpPr>
            <p:cNvPr id="18" name="Down Arrow 17"/>
            <p:cNvSpPr/>
            <p:nvPr/>
          </p:nvSpPr>
          <p:spPr>
            <a:xfrm rot="20795739">
              <a:off x="5148776" y="1786595"/>
              <a:ext cx="492369" cy="3038622"/>
            </a:xfrm>
            <a:prstGeom prst="downArrow">
              <a:avLst/>
            </a:prstGeom>
            <a:solidFill>
              <a:srgbClr val="FF0000">
                <a:alpha val="5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5936438"/>
            <a:ext cx="3097422" cy="921562"/>
            <a:chOff x="0" y="5936438"/>
            <a:chExt cx="3097422" cy="921562"/>
          </a:xfrm>
        </p:grpSpPr>
        <p:sp>
          <p:nvSpPr>
            <p:cNvPr id="20" name="TextBox 19"/>
            <p:cNvSpPr txBox="1"/>
            <p:nvPr/>
          </p:nvSpPr>
          <p:spPr>
            <a:xfrm>
              <a:off x="0" y="6396335"/>
              <a:ext cx="1969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E</a:t>
              </a:r>
              <a:r>
                <a:rPr lang="en-US" sz="2400" b="1" dirty="0" err="1" smtClean="0"/>
                <a:t>scorrentía</a:t>
              </a:r>
              <a:endParaRPr lang="en-US" sz="2400" b="1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631852" y="5936438"/>
              <a:ext cx="1465570" cy="605039"/>
            </a:xfrm>
            <a:custGeom>
              <a:avLst/>
              <a:gdLst>
                <a:gd name="connsiteX0" fmla="*/ 1463040 w 1465570"/>
                <a:gd name="connsiteY0" fmla="*/ 128 h 605039"/>
                <a:gd name="connsiteX1" fmla="*/ 1378634 w 1465570"/>
                <a:gd name="connsiteY1" fmla="*/ 28264 h 605039"/>
                <a:gd name="connsiteX2" fmla="*/ 717452 w 1465570"/>
                <a:gd name="connsiteY2" fmla="*/ 197076 h 605039"/>
                <a:gd name="connsiteX3" fmla="*/ 464234 w 1465570"/>
                <a:gd name="connsiteY3" fmla="*/ 436227 h 605039"/>
                <a:gd name="connsiteX4" fmla="*/ 0 w 1465570"/>
                <a:gd name="connsiteY4" fmla="*/ 605039 h 605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570" h="605039">
                  <a:moveTo>
                    <a:pt x="1463040" y="128"/>
                  </a:moveTo>
                  <a:cubicBezTo>
                    <a:pt x="1482969" y="-2217"/>
                    <a:pt x="1378634" y="28264"/>
                    <a:pt x="1378634" y="28264"/>
                  </a:cubicBezTo>
                  <a:cubicBezTo>
                    <a:pt x="1254369" y="61089"/>
                    <a:pt x="869852" y="129082"/>
                    <a:pt x="717452" y="197076"/>
                  </a:cubicBezTo>
                  <a:cubicBezTo>
                    <a:pt x="565052" y="265070"/>
                    <a:pt x="583809" y="368233"/>
                    <a:pt x="464234" y="436227"/>
                  </a:cubicBezTo>
                  <a:cubicBezTo>
                    <a:pt x="344659" y="504221"/>
                    <a:pt x="0" y="605039"/>
                    <a:pt x="0" y="605039"/>
                  </a:cubicBezTo>
                </a:path>
              </a:pathLst>
            </a:custGeom>
            <a:noFill/>
            <a:ln w="95250">
              <a:solidFill>
                <a:srgbClr val="9E130F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20838" y="2518117"/>
            <a:ext cx="1420837" cy="1896195"/>
            <a:chOff x="1519311" y="2630658"/>
            <a:chExt cx="1420837" cy="1896195"/>
          </a:xfrm>
        </p:grpSpPr>
        <p:sp>
          <p:nvSpPr>
            <p:cNvPr id="23" name="Freeform 22"/>
            <p:cNvSpPr/>
            <p:nvPr/>
          </p:nvSpPr>
          <p:spPr>
            <a:xfrm rot="6343858">
              <a:off x="1197274" y="3625966"/>
              <a:ext cx="1354490" cy="447284"/>
            </a:xfrm>
            <a:custGeom>
              <a:avLst/>
              <a:gdLst>
                <a:gd name="connsiteX0" fmla="*/ 1463040 w 1465570"/>
                <a:gd name="connsiteY0" fmla="*/ 128 h 605039"/>
                <a:gd name="connsiteX1" fmla="*/ 1378634 w 1465570"/>
                <a:gd name="connsiteY1" fmla="*/ 28264 h 605039"/>
                <a:gd name="connsiteX2" fmla="*/ 717452 w 1465570"/>
                <a:gd name="connsiteY2" fmla="*/ 197076 h 605039"/>
                <a:gd name="connsiteX3" fmla="*/ 464234 w 1465570"/>
                <a:gd name="connsiteY3" fmla="*/ 436227 h 605039"/>
                <a:gd name="connsiteX4" fmla="*/ 0 w 1465570"/>
                <a:gd name="connsiteY4" fmla="*/ 605039 h 605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570" h="605039">
                  <a:moveTo>
                    <a:pt x="1463040" y="128"/>
                  </a:moveTo>
                  <a:cubicBezTo>
                    <a:pt x="1482969" y="-2217"/>
                    <a:pt x="1378634" y="28264"/>
                    <a:pt x="1378634" y="28264"/>
                  </a:cubicBezTo>
                  <a:cubicBezTo>
                    <a:pt x="1254369" y="61089"/>
                    <a:pt x="869852" y="129082"/>
                    <a:pt x="717452" y="197076"/>
                  </a:cubicBezTo>
                  <a:cubicBezTo>
                    <a:pt x="565052" y="265070"/>
                    <a:pt x="583809" y="368233"/>
                    <a:pt x="464234" y="436227"/>
                  </a:cubicBezTo>
                  <a:cubicBezTo>
                    <a:pt x="344659" y="504221"/>
                    <a:pt x="0" y="605039"/>
                    <a:pt x="0" y="605039"/>
                  </a:cubicBezTo>
                </a:path>
              </a:pathLst>
            </a:custGeom>
            <a:noFill/>
            <a:ln w="95250">
              <a:solidFill>
                <a:srgbClr val="9E130F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19311" y="2630658"/>
              <a:ext cx="14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N</a:t>
              </a:r>
              <a:r>
                <a:rPr lang="en-US" sz="2400" b="1" baseline="-25000" dirty="0" smtClean="0"/>
                <a:t>2</a:t>
              </a:r>
              <a:r>
                <a:rPr lang="en-US" sz="2400" b="1" dirty="0" smtClean="0"/>
                <a:t>O</a:t>
              </a:r>
              <a:endParaRPr lang="en-US" sz="2400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133514" y="562708"/>
            <a:ext cx="28838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Agricultura capitalista</a:t>
            </a:r>
            <a:endParaRPr lang="en-US" sz="4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92200" y="1371600"/>
            <a:ext cx="257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Óxido</a:t>
            </a:r>
            <a:r>
              <a:rPr lang="en-US" sz="3600" dirty="0" smtClean="0"/>
              <a:t> </a:t>
            </a:r>
            <a:r>
              <a:rPr lang="en-US" sz="3600" dirty="0" err="1" smtClean="0"/>
              <a:t>nitroso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822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7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505" y="105241"/>
            <a:ext cx="852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/>
              <a:t>2) </a:t>
            </a:r>
            <a:r>
              <a:rPr lang="en-US" sz="2800" b="1" dirty="0" err="1" smtClean="0"/>
              <a:t>Paradoja</a:t>
            </a:r>
            <a:r>
              <a:rPr lang="en-US" sz="2800" b="1" dirty="0" smtClean="0"/>
              <a:t> del control biológico</a:t>
            </a:r>
            <a:endParaRPr lang="en-US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01" y="866102"/>
            <a:ext cx="4223099" cy="16066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38200"/>
            <a:ext cx="342900" cy="162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3700" y="876300"/>
            <a:ext cx="0" cy="153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0" y="2438400"/>
            <a:ext cx="4597400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265823" y="881678"/>
            <a:ext cx="302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Densidad de la población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010777" y="2424668"/>
            <a:ext cx="259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Tiempo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698500"/>
            <a:ext cx="283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Densidad de la plaga (o sea, nivel de daño al cultivo)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356100" y="990600"/>
            <a:ext cx="863600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9418477">
            <a:off x="840147" y="1155147"/>
            <a:ext cx="164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Presa (plaga)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52947" y="1790148"/>
            <a:ext cx="284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Depredador (agente de control biológico)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24400" y="1422400"/>
            <a:ext cx="3848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Tasa de consumo del depredador demasiado bajo para mantener el depredador en el sistema.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93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505" y="105241"/>
            <a:ext cx="852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/>
              <a:t>2) Paradójica del control biológico</a:t>
            </a:r>
            <a:endParaRPr lang="en-US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01" y="866102"/>
            <a:ext cx="4223099" cy="16066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38200"/>
            <a:ext cx="342900" cy="162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3700" y="876300"/>
            <a:ext cx="0" cy="153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39700" y="4292600"/>
            <a:ext cx="4406900" cy="2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265823" y="881678"/>
            <a:ext cx="302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Densidad de la población</a:t>
            </a:r>
            <a:endParaRPr lang="en-US" sz="1200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106976" y="1312280"/>
            <a:ext cx="4456421" cy="3043820"/>
            <a:chOff x="106976" y="1312280"/>
            <a:chExt cx="4456421" cy="3043820"/>
          </a:xfrm>
        </p:grpSpPr>
        <p:sp>
          <p:nvSpPr>
            <p:cNvPr id="34" name="Rectangle 33"/>
            <p:cNvSpPr/>
            <p:nvPr/>
          </p:nvSpPr>
          <p:spPr>
            <a:xfrm>
              <a:off x="152400" y="4025900"/>
              <a:ext cx="4394200" cy="33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9700" y="2406650"/>
              <a:ext cx="4423697" cy="1936750"/>
              <a:chOff x="139700" y="2406650"/>
              <a:chExt cx="4423697" cy="193675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39700" y="2616200"/>
                <a:ext cx="342900" cy="172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0" y="2609850"/>
                <a:ext cx="4182397" cy="1657350"/>
              </a:xfrm>
              <a:prstGeom prst="rect">
                <a:avLst/>
              </a:prstGeom>
            </p:spPr>
          </p:pic>
          <p:cxnSp>
            <p:nvCxnSpPr>
              <p:cNvPr id="19" name="Straight Connector 18"/>
              <p:cNvCxnSpPr/>
              <p:nvPr/>
            </p:nvCxnSpPr>
            <p:spPr>
              <a:xfrm flipV="1">
                <a:off x="381000" y="2730500"/>
                <a:ext cx="0" cy="15367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400050" y="2406650"/>
                <a:ext cx="41084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93700" y="4241800"/>
                <a:ext cx="41084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 rot="16200000">
              <a:off x="-1265824" y="2685080"/>
              <a:ext cx="302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Densidad de la población</a:t>
              </a:r>
              <a:endParaRPr lang="en-US" sz="1200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883777" y="4228068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Tiempo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698500"/>
            <a:ext cx="283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Densidad de la plaga (o sea, nivel de daño al cultivo)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356100" y="990600"/>
            <a:ext cx="863600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9418477">
            <a:off x="840147" y="1155147"/>
            <a:ext cx="164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Presa (plaga)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52947" y="1790148"/>
            <a:ext cx="284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Depredador (agente de control biológico)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91100" y="1587500"/>
            <a:ext cx="383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Incrementa la eficiencia del consumo del depredador (e.g., por incluir un cultivo intercalado)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0" y="2628900"/>
            <a:ext cx="4165600" cy="889000"/>
            <a:chOff x="4572000" y="2628900"/>
            <a:chExt cx="4165600" cy="889000"/>
          </a:xfrm>
        </p:grpSpPr>
        <p:sp>
          <p:nvSpPr>
            <p:cNvPr id="7" name="Right Brace 6"/>
            <p:cNvSpPr/>
            <p:nvPr/>
          </p:nvSpPr>
          <p:spPr>
            <a:xfrm>
              <a:off x="4572000" y="2628900"/>
              <a:ext cx="330200" cy="889000"/>
            </a:xfrm>
            <a:prstGeom prst="rightBrace">
              <a:avLst>
                <a:gd name="adj1" fmla="val 51811"/>
                <a:gd name="adj2" fmla="val 51515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78400" y="2882900"/>
              <a:ext cx="375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Reducción en la densidad de la plaga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555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505" y="105241"/>
            <a:ext cx="852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/>
              <a:t>2) Paradójica del control biológico</a:t>
            </a:r>
            <a:endParaRPr lang="en-US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01" y="866102"/>
            <a:ext cx="4223099" cy="16066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38200"/>
            <a:ext cx="342900" cy="162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3700" y="876300"/>
            <a:ext cx="0" cy="153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576734" y="1275234"/>
            <a:ext cx="1553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Densidad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698500"/>
            <a:ext cx="283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Densidad de la plaga (o sea, nivel de daño al cultivo)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356100" y="990600"/>
            <a:ext cx="863600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9418477">
            <a:off x="840147" y="1155147"/>
            <a:ext cx="164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Presa (plaga)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52947" y="1790148"/>
            <a:ext cx="284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Depredador (agente de control biológico)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4660900" y="2603500"/>
            <a:ext cx="4076700" cy="889000"/>
            <a:chOff x="4660900" y="2603500"/>
            <a:chExt cx="4076700" cy="889000"/>
          </a:xfrm>
        </p:grpSpPr>
        <p:sp>
          <p:nvSpPr>
            <p:cNvPr id="39" name="TextBox 38"/>
            <p:cNvSpPr txBox="1"/>
            <p:nvPr/>
          </p:nvSpPr>
          <p:spPr>
            <a:xfrm>
              <a:off x="4978400" y="2882900"/>
              <a:ext cx="375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Reducción en la densidad de la plaga</a:t>
              </a:r>
              <a:endParaRPr lang="en-US" dirty="0"/>
            </a:p>
          </p:txBody>
        </p:sp>
        <p:sp>
          <p:nvSpPr>
            <p:cNvPr id="38" name="Right Brace 37"/>
            <p:cNvSpPr/>
            <p:nvPr/>
          </p:nvSpPr>
          <p:spPr>
            <a:xfrm>
              <a:off x="4660900" y="2603500"/>
              <a:ext cx="330200" cy="889000"/>
            </a:xfrm>
            <a:prstGeom prst="rightBrace">
              <a:avLst>
                <a:gd name="adj1" fmla="val 51811"/>
                <a:gd name="adj2" fmla="val 51515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4927600" y="3220135"/>
            <a:ext cx="4381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Porque</a:t>
            </a:r>
            <a:r>
              <a:rPr lang="en-US" dirty="0" smtClean="0"/>
              <a:t> la “efficiencia” funcionó, compra grandes cantidades del depredador (o sea, un incrementa grande en </a:t>
            </a:r>
            <a:r>
              <a:rPr lang="en-US" dirty="0"/>
              <a:t>la </a:t>
            </a:r>
            <a:r>
              <a:rPr lang="en-US" dirty="0" smtClean="0"/>
              <a:t>“</a:t>
            </a:r>
            <a:r>
              <a:rPr lang="en-US" dirty="0" err="1" smtClean="0"/>
              <a:t>eficiencia</a:t>
            </a:r>
            <a:r>
              <a:rPr lang="en-US" dirty="0" smtClean="0"/>
              <a:t>” </a:t>
            </a:r>
            <a:r>
              <a:rPr lang="en-US" dirty="0"/>
              <a:t>del consumo del </a:t>
            </a:r>
            <a:r>
              <a:rPr lang="en-US" dirty="0" err="1" smtClean="0"/>
              <a:t>depredador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902200" y="1587500"/>
            <a:ext cx="392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Incrementa la eficiencia del consumo del depredador (e.g., por incluir un cultivo intercalado)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-88900" y="2368550"/>
            <a:ext cx="4779297" cy="1949450"/>
            <a:chOff x="114300" y="2393950"/>
            <a:chExt cx="4779297" cy="1949450"/>
          </a:xfrm>
        </p:grpSpPr>
        <p:grpSp>
          <p:nvGrpSpPr>
            <p:cNvPr id="35" name="Group 34"/>
            <p:cNvGrpSpPr/>
            <p:nvPr/>
          </p:nvGrpSpPr>
          <p:grpSpPr>
            <a:xfrm>
              <a:off x="241300" y="2393950"/>
              <a:ext cx="4652297" cy="1949450"/>
              <a:chOff x="139700" y="2406650"/>
              <a:chExt cx="4423697" cy="194945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52400" y="4025900"/>
                <a:ext cx="4394200" cy="330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39700" y="2406650"/>
                <a:ext cx="4423697" cy="1936750"/>
                <a:chOff x="139700" y="2406650"/>
                <a:chExt cx="4423697" cy="193675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39700" y="2616200"/>
                  <a:ext cx="342900" cy="172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1000" y="2609850"/>
                  <a:ext cx="4182397" cy="1657350"/>
                </a:xfrm>
                <a:prstGeom prst="rect">
                  <a:avLst/>
                </a:prstGeom>
              </p:spPr>
            </p:pic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381000" y="2730500"/>
                  <a:ext cx="0" cy="15367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400050" y="2406650"/>
                  <a:ext cx="410845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393700" y="4241800"/>
                  <a:ext cx="410845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TextBox 40"/>
            <p:cNvSpPr txBox="1"/>
            <p:nvPr/>
          </p:nvSpPr>
          <p:spPr>
            <a:xfrm rot="16200000">
              <a:off x="-462434" y="3091334"/>
              <a:ext cx="1553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/>
                <a:t>Densidad</a:t>
              </a:r>
              <a:r>
                <a:rPr lang="en-US" sz="2000" b="1" dirty="0" smtClean="0"/>
                <a:t> </a:t>
              </a:r>
              <a:endParaRPr lang="en-US" sz="2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88900" y="4419600"/>
            <a:ext cx="7200900" cy="2438400"/>
            <a:chOff x="-88900" y="4419600"/>
            <a:chExt cx="7200900" cy="243840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4419600"/>
              <a:ext cx="7112000" cy="2438400"/>
              <a:chOff x="0" y="4419600"/>
              <a:chExt cx="7112000" cy="2438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550" y="4420984"/>
                <a:ext cx="6775450" cy="2202065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0" y="4419600"/>
                <a:ext cx="342900" cy="218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368300" y="4940300"/>
                <a:ext cx="0" cy="15367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0" y="6565900"/>
                <a:ext cx="7061200" cy="2921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874377" y="6488668"/>
                <a:ext cx="302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Tiempo</a:t>
                </a:r>
                <a:endParaRPr lang="en-US" b="1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 rot="16200000">
              <a:off x="-665634" y="5224934"/>
              <a:ext cx="1553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/>
                <a:t>Densidad</a:t>
              </a:r>
              <a:r>
                <a:rPr lang="en-US" sz="2000" b="1" dirty="0" smtClean="0"/>
                <a:t> 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072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22900" y="863600"/>
            <a:ext cx="3543300" cy="2362200"/>
          </a:xfrm>
          <a:prstGeom prst="rect">
            <a:avLst/>
          </a:prstGeom>
          <a:solidFill>
            <a:srgbClr val="D1CE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505" y="105241"/>
            <a:ext cx="852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/>
              <a:t>2) Paradójica del control biológico</a:t>
            </a:r>
            <a:endParaRPr lang="en-US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01" y="866102"/>
            <a:ext cx="4223099" cy="16066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38200"/>
            <a:ext cx="342900" cy="162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3700" y="876300"/>
            <a:ext cx="0" cy="153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1265823" y="881678"/>
            <a:ext cx="302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Densidad de la población</a:t>
            </a:r>
            <a:endParaRPr lang="en-US" sz="1200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106976" y="1312280"/>
            <a:ext cx="4456421" cy="3043820"/>
            <a:chOff x="106976" y="1312280"/>
            <a:chExt cx="4456421" cy="3043820"/>
          </a:xfrm>
        </p:grpSpPr>
        <p:sp>
          <p:nvSpPr>
            <p:cNvPr id="34" name="Rectangle 33"/>
            <p:cNvSpPr/>
            <p:nvPr/>
          </p:nvSpPr>
          <p:spPr>
            <a:xfrm>
              <a:off x="152400" y="4025900"/>
              <a:ext cx="4394200" cy="33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9700" y="2406650"/>
              <a:ext cx="4423697" cy="1936750"/>
              <a:chOff x="139700" y="2406650"/>
              <a:chExt cx="4423697" cy="193675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39700" y="2616200"/>
                <a:ext cx="342900" cy="172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0" y="2609850"/>
                <a:ext cx="4182397" cy="1657350"/>
              </a:xfrm>
              <a:prstGeom prst="rect">
                <a:avLst/>
              </a:prstGeom>
            </p:spPr>
          </p:pic>
          <p:cxnSp>
            <p:nvCxnSpPr>
              <p:cNvPr id="19" name="Straight Connector 18"/>
              <p:cNvCxnSpPr/>
              <p:nvPr/>
            </p:nvCxnSpPr>
            <p:spPr>
              <a:xfrm flipV="1">
                <a:off x="381000" y="2730500"/>
                <a:ext cx="0" cy="15367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400050" y="2406650"/>
                <a:ext cx="41084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93700" y="4241800"/>
                <a:ext cx="41084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 rot="16200000">
              <a:off x="-1265824" y="2685080"/>
              <a:ext cx="302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Densidad de la población</a:t>
              </a:r>
              <a:endParaRPr lang="en-US" sz="1200" b="1" dirty="0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flipH="1">
            <a:off x="4356100" y="990600"/>
            <a:ext cx="863600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9418477">
            <a:off x="840147" y="1155147"/>
            <a:ext cx="164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Presa (plaga)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52947" y="1790148"/>
            <a:ext cx="284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Depredador (agente de control biológico)</a:t>
            </a:r>
            <a:endParaRPr lang="en-US" dirty="0"/>
          </a:p>
        </p:txBody>
      </p:sp>
      <p:sp>
        <p:nvSpPr>
          <p:cNvPr id="38" name="Right Brace 37"/>
          <p:cNvSpPr/>
          <p:nvPr/>
        </p:nvSpPr>
        <p:spPr>
          <a:xfrm>
            <a:off x="4572000" y="2628900"/>
            <a:ext cx="330200" cy="889000"/>
          </a:xfrm>
          <a:prstGeom prst="rightBrace">
            <a:avLst>
              <a:gd name="adj1" fmla="val 51811"/>
              <a:gd name="adj2" fmla="val 5151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4419600"/>
            <a:ext cx="7112000" cy="2438400"/>
            <a:chOff x="0" y="4419600"/>
            <a:chExt cx="7112000" cy="2438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550" y="4420984"/>
              <a:ext cx="6775450" cy="220206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4419600"/>
              <a:ext cx="342900" cy="218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68300" y="4940300"/>
              <a:ext cx="0" cy="153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0" y="6565900"/>
              <a:ext cx="7061200" cy="292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74377" y="6488668"/>
              <a:ext cx="302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Tiempo</a:t>
              </a:r>
              <a:endParaRPr 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-767752" y="5426192"/>
              <a:ext cx="19345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Densidad de la población</a:t>
              </a:r>
              <a:endParaRPr lang="en-US" sz="1200" b="1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201729" y="3269734"/>
            <a:ext cx="382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Eficiencia </a:t>
            </a:r>
            <a:r>
              <a:rPr lang="en-US" dirty="0"/>
              <a:t>del consumo del depredador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359400" y="3225800"/>
            <a:ext cx="3594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391150" y="863600"/>
            <a:ext cx="0" cy="2368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 rot="16200000">
            <a:off x="4160330" y="1834634"/>
            <a:ext cx="212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Densidad de la plaga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 flipH="1">
            <a:off x="5435600" y="977900"/>
            <a:ext cx="3365500" cy="1197778"/>
          </a:xfrm>
          <a:custGeom>
            <a:avLst/>
            <a:gdLst>
              <a:gd name="connsiteX0" fmla="*/ 3365500 w 3365500"/>
              <a:gd name="connsiteY0" fmla="*/ 0 h 1197778"/>
              <a:gd name="connsiteX1" fmla="*/ 2755900 w 3365500"/>
              <a:gd name="connsiteY1" fmla="*/ 101600 h 1197778"/>
              <a:gd name="connsiteX2" fmla="*/ 2298700 w 3365500"/>
              <a:gd name="connsiteY2" fmla="*/ 292100 h 1197778"/>
              <a:gd name="connsiteX3" fmla="*/ 1930400 w 3365500"/>
              <a:gd name="connsiteY3" fmla="*/ 736600 h 1197778"/>
              <a:gd name="connsiteX4" fmla="*/ 1790700 w 3365500"/>
              <a:gd name="connsiteY4" fmla="*/ 1003300 h 1197778"/>
              <a:gd name="connsiteX5" fmla="*/ 1587500 w 3365500"/>
              <a:gd name="connsiteY5" fmla="*/ 1155700 h 1197778"/>
              <a:gd name="connsiteX6" fmla="*/ 1308100 w 3365500"/>
              <a:gd name="connsiteY6" fmla="*/ 1193800 h 1197778"/>
              <a:gd name="connsiteX7" fmla="*/ 1143000 w 3365500"/>
              <a:gd name="connsiteY7" fmla="*/ 1079500 h 1197778"/>
              <a:gd name="connsiteX8" fmla="*/ 1092200 w 3365500"/>
              <a:gd name="connsiteY8" fmla="*/ 952500 h 1197778"/>
              <a:gd name="connsiteX9" fmla="*/ 1054100 w 3365500"/>
              <a:gd name="connsiteY9" fmla="*/ 762000 h 1197778"/>
              <a:gd name="connsiteX10" fmla="*/ 1016000 w 3365500"/>
              <a:gd name="connsiteY10" fmla="*/ 482600 h 1197778"/>
              <a:gd name="connsiteX11" fmla="*/ 977900 w 3365500"/>
              <a:gd name="connsiteY11" fmla="*/ 215900 h 1197778"/>
              <a:gd name="connsiteX12" fmla="*/ 889000 w 3365500"/>
              <a:gd name="connsiteY12" fmla="*/ 165100 h 1197778"/>
              <a:gd name="connsiteX13" fmla="*/ 812800 w 3365500"/>
              <a:gd name="connsiteY13" fmla="*/ 152400 h 1197778"/>
              <a:gd name="connsiteX14" fmla="*/ 431800 w 3365500"/>
              <a:gd name="connsiteY14" fmla="*/ 114300 h 1197778"/>
              <a:gd name="connsiteX15" fmla="*/ 0 w 3365500"/>
              <a:gd name="connsiteY15" fmla="*/ 88900 h 119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5500" h="1197778">
                <a:moveTo>
                  <a:pt x="3365500" y="0"/>
                </a:moveTo>
                <a:cubicBezTo>
                  <a:pt x="3149600" y="26458"/>
                  <a:pt x="2933700" y="52917"/>
                  <a:pt x="2755900" y="101600"/>
                </a:cubicBezTo>
                <a:cubicBezTo>
                  <a:pt x="2578100" y="150283"/>
                  <a:pt x="2436283" y="186267"/>
                  <a:pt x="2298700" y="292100"/>
                </a:cubicBezTo>
                <a:cubicBezTo>
                  <a:pt x="2161117" y="397933"/>
                  <a:pt x="2015067" y="618067"/>
                  <a:pt x="1930400" y="736600"/>
                </a:cubicBezTo>
                <a:cubicBezTo>
                  <a:pt x="1845733" y="855133"/>
                  <a:pt x="1847850" y="933450"/>
                  <a:pt x="1790700" y="1003300"/>
                </a:cubicBezTo>
                <a:cubicBezTo>
                  <a:pt x="1733550" y="1073150"/>
                  <a:pt x="1667933" y="1123950"/>
                  <a:pt x="1587500" y="1155700"/>
                </a:cubicBezTo>
                <a:cubicBezTo>
                  <a:pt x="1507067" y="1187450"/>
                  <a:pt x="1382183" y="1206500"/>
                  <a:pt x="1308100" y="1193800"/>
                </a:cubicBezTo>
                <a:cubicBezTo>
                  <a:pt x="1234017" y="1181100"/>
                  <a:pt x="1178983" y="1119717"/>
                  <a:pt x="1143000" y="1079500"/>
                </a:cubicBezTo>
                <a:cubicBezTo>
                  <a:pt x="1107017" y="1039283"/>
                  <a:pt x="1107017" y="1005417"/>
                  <a:pt x="1092200" y="952500"/>
                </a:cubicBezTo>
                <a:cubicBezTo>
                  <a:pt x="1077383" y="899583"/>
                  <a:pt x="1066800" y="840317"/>
                  <a:pt x="1054100" y="762000"/>
                </a:cubicBezTo>
                <a:cubicBezTo>
                  <a:pt x="1041400" y="683683"/>
                  <a:pt x="1028700" y="573617"/>
                  <a:pt x="1016000" y="482600"/>
                </a:cubicBezTo>
                <a:cubicBezTo>
                  <a:pt x="1003300" y="391583"/>
                  <a:pt x="999067" y="268817"/>
                  <a:pt x="977900" y="215900"/>
                </a:cubicBezTo>
                <a:cubicBezTo>
                  <a:pt x="956733" y="162983"/>
                  <a:pt x="916517" y="175683"/>
                  <a:pt x="889000" y="165100"/>
                </a:cubicBezTo>
                <a:cubicBezTo>
                  <a:pt x="861483" y="154517"/>
                  <a:pt x="889000" y="160867"/>
                  <a:pt x="812800" y="152400"/>
                </a:cubicBezTo>
                <a:cubicBezTo>
                  <a:pt x="736600" y="143933"/>
                  <a:pt x="567267" y="124883"/>
                  <a:pt x="431800" y="114300"/>
                </a:cubicBezTo>
                <a:cubicBezTo>
                  <a:pt x="296333" y="103717"/>
                  <a:pt x="148166" y="96308"/>
                  <a:pt x="0" y="889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137400" y="876300"/>
            <a:ext cx="1841500" cy="2336800"/>
          </a:xfrm>
          <a:prstGeom prst="rect">
            <a:avLst/>
          </a:prstGeom>
          <a:solidFill>
            <a:srgbClr val="D1C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2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22900" y="863600"/>
            <a:ext cx="3543300" cy="2362200"/>
          </a:xfrm>
          <a:prstGeom prst="rect">
            <a:avLst/>
          </a:prstGeom>
          <a:solidFill>
            <a:srgbClr val="D1CE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505" y="105241"/>
            <a:ext cx="852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/>
              <a:t>2) Paradójica del control biológico</a:t>
            </a:r>
            <a:endParaRPr lang="en-US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01" y="866102"/>
            <a:ext cx="4223099" cy="16066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38200"/>
            <a:ext cx="342900" cy="162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3700" y="876300"/>
            <a:ext cx="0" cy="153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1265823" y="881678"/>
            <a:ext cx="302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Densidad de la población</a:t>
            </a:r>
            <a:endParaRPr lang="en-US" sz="1200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106976" y="1312280"/>
            <a:ext cx="4456421" cy="3043820"/>
            <a:chOff x="106976" y="1312280"/>
            <a:chExt cx="4456421" cy="3043820"/>
          </a:xfrm>
        </p:grpSpPr>
        <p:sp>
          <p:nvSpPr>
            <p:cNvPr id="34" name="Rectangle 33"/>
            <p:cNvSpPr/>
            <p:nvPr/>
          </p:nvSpPr>
          <p:spPr>
            <a:xfrm>
              <a:off x="152400" y="4025900"/>
              <a:ext cx="4394200" cy="33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9700" y="2406650"/>
              <a:ext cx="4423697" cy="1936750"/>
              <a:chOff x="139700" y="2406650"/>
              <a:chExt cx="4423697" cy="193675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39700" y="2616200"/>
                <a:ext cx="342900" cy="172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0" y="2609850"/>
                <a:ext cx="4182397" cy="1657350"/>
              </a:xfrm>
              <a:prstGeom prst="rect">
                <a:avLst/>
              </a:prstGeom>
            </p:spPr>
          </p:pic>
          <p:cxnSp>
            <p:nvCxnSpPr>
              <p:cNvPr id="19" name="Straight Connector 18"/>
              <p:cNvCxnSpPr/>
              <p:nvPr/>
            </p:nvCxnSpPr>
            <p:spPr>
              <a:xfrm flipV="1">
                <a:off x="381000" y="2730500"/>
                <a:ext cx="0" cy="15367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400050" y="2406650"/>
                <a:ext cx="41084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93700" y="4241800"/>
                <a:ext cx="41084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 rot="16200000">
              <a:off x="-1265824" y="2685080"/>
              <a:ext cx="302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Densidad de la población</a:t>
              </a:r>
              <a:endParaRPr lang="en-US" sz="1200" b="1" dirty="0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flipH="1">
            <a:off x="4356100" y="990600"/>
            <a:ext cx="863600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9418477">
            <a:off x="840147" y="1155147"/>
            <a:ext cx="164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Presa (plaga)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52947" y="1790148"/>
            <a:ext cx="284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Depredador (agente de control biológico)</a:t>
            </a:r>
            <a:endParaRPr lang="en-US" dirty="0"/>
          </a:p>
        </p:txBody>
      </p:sp>
      <p:sp>
        <p:nvSpPr>
          <p:cNvPr id="38" name="Right Brace 37"/>
          <p:cNvSpPr/>
          <p:nvPr/>
        </p:nvSpPr>
        <p:spPr>
          <a:xfrm>
            <a:off x="4572000" y="2628900"/>
            <a:ext cx="330200" cy="889000"/>
          </a:xfrm>
          <a:prstGeom prst="rightBrace">
            <a:avLst>
              <a:gd name="adj1" fmla="val 51811"/>
              <a:gd name="adj2" fmla="val 5151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4419600"/>
            <a:ext cx="7112000" cy="2438400"/>
            <a:chOff x="0" y="4419600"/>
            <a:chExt cx="7112000" cy="2438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550" y="4420984"/>
              <a:ext cx="6775450" cy="220206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4419600"/>
              <a:ext cx="342900" cy="218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68300" y="4940300"/>
              <a:ext cx="0" cy="153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0" y="6565900"/>
              <a:ext cx="7061200" cy="292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74377" y="6488668"/>
              <a:ext cx="302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Tiempo</a:t>
              </a:r>
              <a:endParaRPr 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-767752" y="5426192"/>
              <a:ext cx="19345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Densidad de la población</a:t>
              </a:r>
              <a:endParaRPr lang="en-US" sz="1200" b="1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201729" y="3269734"/>
            <a:ext cx="382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Eficiencia </a:t>
            </a:r>
            <a:r>
              <a:rPr lang="en-US" dirty="0"/>
              <a:t>del consumo del depredador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359400" y="3225800"/>
            <a:ext cx="3594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391150" y="863600"/>
            <a:ext cx="0" cy="2368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 rot="16200000">
            <a:off x="4160330" y="1834634"/>
            <a:ext cx="212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Densidad de la plaga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 flipH="1">
            <a:off x="5435600" y="977900"/>
            <a:ext cx="3365500" cy="1197778"/>
          </a:xfrm>
          <a:custGeom>
            <a:avLst/>
            <a:gdLst>
              <a:gd name="connsiteX0" fmla="*/ 3365500 w 3365500"/>
              <a:gd name="connsiteY0" fmla="*/ 0 h 1197778"/>
              <a:gd name="connsiteX1" fmla="*/ 2755900 w 3365500"/>
              <a:gd name="connsiteY1" fmla="*/ 101600 h 1197778"/>
              <a:gd name="connsiteX2" fmla="*/ 2298700 w 3365500"/>
              <a:gd name="connsiteY2" fmla="*/ 292100 h 1197778"/>
              <a:gd name="connsiteX3" fmla="*/ 1930400 w 3365500"/>
              <a:gd name="connsiteY3" fmla="*/ 736600 h 1197778"/>
              <a:gd name="connsiteX4" fmla="*/ 1790700 w 3365500"/>
              <a:gd name="connsiteY4" fmla="*/ 1003300 h 1197778"/>
              <a:gd name="connsiteX5" fmla="*/ 1587500 w 3365500"/>
              <a:gd name="connsiteY5" fmla="*/ 1155700 h 1197778"/>
              <a:gd name="connsiteX6" fmla="*/ 1308100 w 3365500"/>
              <a:gd name="connsiteY6" fmla="*/ 1193800 h 1197778"/>
              <a:gd name="connsiteX7" fmla="*/ 1143000 w 3365500"/>
              <a:gd name="connsiteY7" fmla="*/ 1079500 h 1197778"/>
              <a:gd name="connsiteX8" fmla="*/ 1092200 w 3365500"/>
              <a:gd name="connsiteY8" fmla="*/ 952500 h 1197778"/>
              <a:gd name="connsiteX9" fmla="*/ 1054100 w 3365500"/>
              <a:gd name="connsiteY9" fmla="*/ 762000 h 1197778"/>
              <a:gd name="connsiteX10" fmla="*/ 1016000 w 3365500"/>
              <a:gd name="connsiteY10" fmla="*/ 482600 h 1197778"/>
              <a:gd name="connsiteX11" fmla="*/ 977900 w 3365500"/>
              <a:gd name="connsiteY11" fmla="*/ 215900 h 1197778"/>
              <a:gd name="connsiteX12" fmla="*/ 889000 w 3365500"/>
              <a:gd name="connsiteY12" fmla="*/ 165100 h 1197778"/>
              <a:gd name="connsiteX13" fmla="*/ 812800 w 3365500"/>
              <a:gd name="connsiteY13" fmla="*/ 152400 h 1197778"/>
              <a:gd name="connsiteX14" fmla="*/ 431800 w 3365500"/>
              <a:gd name="connsiteY14" fmla="*/ 114300 h 1197778"/>
              <a:gd name="connsiteX15" fmla="*/ 0 w 3365500"/>
              <a:gd name="connsiteY15" fmla="*/ 88900 h 119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5500" h="1197778">
                <a:moveTo>
                  <a:pt x="3365500" y="0"/>
                </a:moveTo>
                <a:cubicBezTo>
                  <a:pt x="3149600" y="26458"/>
                  <a:pt x="2933700" y="52917"/>
                  <a:pt x="2755900" y="101600"/>
                </a:cubicBezTo>
                <a:cubicBezTo>
                  <a:pt x="2578100" y="150283"/>
                  <a:pt x="2436283" y="186267"/>
                  <a:pt x="2298700" y="292100"/>
                </a:cubicBezTo>
                <a:cubicBezTo>
                  <a:pt x="2161117" y="397933"/>
                  <a:pt x="2015067" y="618067"/>
                  <a:pt x="1930400" y="736600"/>
                </a:cubicBezTo>
                <a:cubicBezTo>
                  <a:pt x="1845733" y="855133"/>
                  <a:pt x="1847850" y="933450"/>
                  <a:pt x="1790700" y="1003300"/>
                </a:cubicBezTo>
                <a:cubicBezTo>
                  <a:pt x="1733550" y="1073150"/>
                  <a:pt x="1667933" y="1123950"/>
                  <a:pt x="1587500" y="1155700"/>
                </a:cubicBezTo>
                <a:cubicBezTo>
                  <a:pt x="1507067" y="1187450"/>
                  <a:pt x="1382183" y="1206500"/>
                  <a:pt x="1308100" y="1193800"/>
                </a:cubicBezTo>
                <a:cubicBezTo>
                  <a:pt x="1234017" y="1181100"/>
                  <a:pt x="1178983" y="1119717"/>
                  <a:pt x="1143000" y="1079500"/>
                </a:cubicBezTo>
                <a:cubicBezTo>
                  <a:pt x="1107017" y="1039283"/>
                  <a:pt x="1107017" y="1005417"/>
                  <a:pt x="1092200" y="952500"/>
                </a:cubicBezTo>
                <a:cubicBezTo>
                  <a:pt x="1077383" y="899583"/>
                  <a:pt x="1066800" y="840317"/>
                  <a:pt x="1054100" y="762000"/>
                </a:cubicBezTo>
                <a:cubicBezTo>
                  <a:pt x="1041400" y="683683"/>
                  <a:pt x="1028700" y="573617"/>
                  <a:pt x="1016000" y="482600"/>
                </a:cubicBezTo>
                <a:cubicBezTo>
                  <a:pt x="1003300" y="391583"/>
                  <a:pt x="999067" y="268817"/>
                  <a:pt x="977900" y="215900"/>
                </a:cubicBezTo>
                <a:cubicBezTo>
                  <a:pt x="956733" y="162983"/>
                  <a:pt x="916517" y="175683"/>
                  <a:pt x="889000" y="165100"/>
                </a:cubicBezTo>
                <a:cubicBezTo>
                  <a:pt x="861483" y="154517"/>
                  <a:pt x="889000" y="160867"/>
                  <a:pt x="812800" y="152400"/>
                </a:cubicBezTo>
                <a:cubicBezTo>
                  <a:pt x="736600" y="143933"/>
                  <a:pt x="567267" y="124883"/>
                  <a:pt x="431800" y="114300"/>
                </a:cubicBezTo>
                <a:cubicBezTo>
                  <a:pt x="296333" y="103717"/>
                  <a:pt x="148166" y="96308"/>
                  <a:pt x="0" y="889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805" y="346541"/>
            <a:ext cx="85258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 smtClean="0"/>
              <a:t>Dos ejemplos, </a:t>
            </a:r>
            <a:r>
              <a:rPr lang="en-US" sz="2800" b="1" dirty="0"/>
              <a:t>1) </a:t>
            </a:r>
            <a:r>
              <a:rPr lang="en-US" sz="2800" b="1" dirty="0" err="1" smtClean="0"/>
              <a:t>ecología</a:t>
            </a:r>
            <a:r>
              <a:rPr lang="en-US" sz="2800" b="1" dirty="0" smtClean="0"/>
              <a:t> </a:t>
            </a:r>
            <a:r>
              <a:rPr lang="en-US" sz="2800" b="1" dirty="0"/>
              <a:t>de </a:t>
            </a:r>
            <a:r>
              <a:rPr lang="en-US" sz="2800" b="1" dirty="0" smtClean="0"/>
              <a:t>ecosistemas, y 2</a:t>
            </a:r>
            <a:r>
              <a:rPr lang="en-US" sz="2800" b="1" dirty="0"/>
              <a:t>) ecologia </a:t>
            </a:r>
            <a:r>
              <a:rPr lang="en-US" sz="2800" b="1" dirty="0" smtClean="0"/>
              <a:t>de </a:t>
            </a:r>
            <a:r>
              <a:rPr lang="en-US" sz="2800" b="1" dirty="0" err="1" smtClean="0"/>
              <a:t>poblaciones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comunidades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enfermedades</a:t>
            </a:r>
            <a:endParaRPr lang="en-US" sz="2800" b="1" dirty="0" smtClean="0"/>
          </a:p>
          <a:p>
            <a:pPr marL="285750" indent="-285750">
              <a:buFont typeface="Arial" charset="0"/>
              <a:buChar char="•"/>
            </a:pPr>
            <a:endParaRPr lang="en-US" sz="2800" b="1" dirty="0"/>
          </a:p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/>
              <a:t>1) </a:t>
            </a:r>
            <a:r>
              <a:rPr lang="en-US" sz="2800" b="1" dirty="0" err="1"/>
              <a:t>C</a:t>
            </a:r>
            <a:r>
              <a:rPr lang="en-US" sz="2800" b="1" dirty="0" err="1" smtClean="0"/>
              <a:t>ontaminación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nitrato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sobre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aplicación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nitrógeno</a:t>
            </a:r>
            <a:endParaRPr lang="en-US" sz="2800" b="1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sz="2800" b="1" dirty="0" smtClean="0"/>
              <a:t>2) </a:t>
            </a:r>
            <a:r>
              <a:rPr lang="en-US" sz="2800" b="1" dirty="0" err="1" smtClean="0"/>
              <a:t>Paradoja</a:t>
            </a:r>
            <a:r>
              <a:rPr lang="en-US" sz="2800" b="1" dirty="0" smtClean="0"/>
              <a:t> del control biológico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893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669" y="360609"/>
            <a:ext cx="85258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La ciencia de </a:t>
            </a:r>
            <a:r>
              <a:rPr lang="en-US" sz="2400" b="1" dirty="0" err="1" smtClean="0"/>
              <a:t>ecología</a:t>
            </a:r>
            <a:r>
              <a:rPr lang="en-US" sz="2400" b="1" dirty="0" smtClean="0"/>
              <a:t>: ¿</a:t>
            </a:r>
            <a:r>
              <a:rPr lang="en-US" sz="2400" b="1" dirty="0" err="1" smtClean="0"/>
              <a:t>Qué</a:t>
            </a:r>
            <a:r>
              <a:rPr lang="en-US" sz="2400" b="1" dirty="0" smtClean="0"/>
              <a:t> es?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La ciencia de </a:t>
            </a:r>
            <a:r>
              <a:rPr lang="en-US" sz="2400" b="1" dirty="0" err="1" smtClean="0"/>
              <a:t>ecología</a:t>
            </a:r>
            <a:r>
              <a:rPr lang="en-US" sz="2400" b="1" dirty="0" smtClean="0"/>
              <a:t>: ¿</a:t>
            </a:r>
            <a:r>
              <a:rPr lang="en-US" sz="2400" b="1" dirty="0" err="1" smtClean="0"/>
              <a:t>Quién</a:t>
            </a:r>
            <a:r>
              <a:rPr lang="en-US" sz="2400" b="1" dirty="0" smtClean="0"/>
              <a:t> es el dueno?</a:t>
            </a:r>
          </a:p>
          <a:p>
            <a:pPr marL="285750" indent="-285750">
              <a:buFont typeface="Arial" charset="0"/>
              <a:buChar char="•"/>
            </a:pPr>
            <a:endParaRPr lang="en-US" sz="24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Hay una tendencia actualmente para reclamar “ecología” para promover intereses capitalistas.  </a:t>
            </a:r>
            <a:r>
              <a:rPr lang="en-US" sz="2400" b="1" dirty="0" err="1" smtClean="0"/>
              <a:t>p.e.</a:t>
            </a:r>
            <a:r>
              <a:rPr lang="en-US" sz="2400" b="1" dirty="0" smtClean="0"/>
              <a:t> ecoturismo, </a:t>
            </a:r>
            <a:r>
              <a:rPr lang="en-US" sz="2400" b="1" dirty="0" err="1" smtClean="0"/>
              <a:t>reservas</a:t>
            </a:r>
            <a:r>
              <a:rPr lang="en-US" sz="2400" b="1" dirty="0" smtClean="0"/>
              <a:t> exclusivas de la “naturaleza”, agricultura industrial, uso de cultivos GMO.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Estas tendencias favorece la continuidad de capitalismo.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err="1" smtClean="0"/>
              <a:t>Ecología</a:t>
            </a:r>
            <a:r>
              <a:rPr lang="en-US" sz="2400" b="1" dirty="0" smtClean="0"/>
              <a:t> entonces, con los capitalistas </a:t>
            </a:r>
            <a:r>
              <a:rPr lang="en-US" sz="2400" b="1" dirty="0" err="1" smtClean="0"/>
              <a:t>como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dueños</a:t>
            </a:r>
            <a:r>
              <a:rPr lang="en-US" sz="2400" b="1" dirty="0" smtClean="0"/>
              <a:t>, es un muro que mantiene el sistema capitalista.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En cambio, la </a:t>
            </a:r>
            <a:r>
              <a:rPr lang="en-US" sz="2400" b="1" dirty="0" err="1" smtClean="0"/>
              <a:t>resistencia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abajo</a:t>
            </a:r>
            <a:r>
              <a:rPr lang="en-US" sz="2400" b="1" dirty="0" smtClean="0"/>
              <a:t> y de la </a:t>
            </a:r>
            <a:r>
              <a:rPr lang="en-US" sz="2400" b="1" dirty="0" err="1" smtClean="0"/>
              <a:t>izquierda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debe</a:t>
            </a:r>
            <a:r>
              <a:rPr lang="en-US" sz="2400" b="1" dirty="0" smtClean="0"/>
              <a:t> tomar control de la ciencia de </a:t>
            </a:r>
            <a:r>
              <a:rPr lang="en-US" sz="2400" b="1" dirty="0" err="1" smtClean="0"/>
              <a:t>ecología</a:t>
            </a:r>
            <a:r>
              <a:rPr lang="en-US" sz="2400" b="1" dirty="0" smtClean="0"/>
              <a:t>, como una arma para </a:t>
            </a:r>
            <a:r>
              <a:rPr lang="en-US" sz="2400" b="1" dirty="0" err="1" smtClean="0"/>
              <a:t>combatir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mismo</a:t>
            </a:r>
            <a:r>
              <a:rPr lang="en-US" sz="2400" b="1" dirty="0" smtClean="0"/>
              <a:t> capitalismo.  O sea, la consigna debe ser ¿</a:t>
            </a:r>
            <a:r>
              <a:rPr lang="en-US" sz="2400" b="1" dirty="0" err="1" smtClean="0"/>
              <a:t>quién</a:t>
            </a:r>
            <a:r>
              <a:rPr lang="en-US" sz="2400" b="1" dirty="0" smtClean="0"/>
              <a:t> es el </a:t>
            </a:r>
            <a:r>
              <a:rPr lang="en-US" sz="2400" b="1" dirty="0" err="1" smtClean="0"/>
              <a:t>dueño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esta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ciencia</a:t>
            </a:r>
            <a:r>
              <a:rPr lang="en-US" sz="2400" b="1" dirty="0" smtClean="0"/>
              <a:t>?,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el pueblo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el </a:t>
            </a:r>
            <a:r>
              <a:rPr lang="en-US" sz="2400" b="1" dirty="0" err="1" smtClean="0"/>
              <a:t>dueño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2" b="97976" l="1815" r="979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4700" y="292099"/>
            <a:ext cx="5181600" cy="516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1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669" y="360609"/>
            <a:ext cx="43922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en-US" sz="2400" b="1" u="sng" dirty="0" smtClean="0"/>
              <a:t>CONTRA EL MURO.</a:t>
            </a:r>
          </a:p>
          <a:p>
            <a:pPr marL="285750" indent="-285750">
              <a:buFont typeface="Arial" charset="0"/>
              <a:buChar char="•"/>
            </a:pPr>
            <a:endParaRPr lang="en-US" sz="24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b="1" dirty="0" err="1" smtClean="0"/>
              <a:t>defensa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intelectual</a:t>
            </a:r>
            <a:r>
              <a:rPr lang="en-US" sz="2400" b="1" dirty="0" smtClean="0"/>
              <a:t> contra </a:t>
            </a:r>
            <a:r>
              <a:rPr lang="en-US" sz="2400" b="1" dirty="0" err="1" smtClean="0"/>
              <a:t>los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capitalistas</a:t>
            </a:r>
            <a:r>
              <a:rPr lang="en-US" sz="2400" b="1" dirty="0" smtClean="0"/>
              <a:t>  -- </a:t>
            </a:r>
            <a:r>
              <a:rPr lang="en-US" sz="2400" b="1" dirty="0" err="1" smtClean="0"/>
              <a:t>ejemplo</a:t>
            </a:r>
            <a:r>
              <a:rPr lang="en-US" sz="2400" b="1" dirty="0" smtClean="0"/>
              <a:t> de nitrate.  Para </a:t>
            </a:r>
            <a:r>
              <a:rPr lang="en-US" sz="2400" b="1" dirty="0" err="1" smtClean="0"/>
              <a:t>rechazar</a:t>
            </a:r>
            <a:r>
              <a:rPr lang="en-US" sz="2400" b="1" dirty="0" smtClean="0"/>
              <a:t> el </a:t>
            </a:r>
            <a:r>
              <a:rPr lang="en-US" sz="2400" b="1" dirty="0" err="1" smtClean="0"/>
              <a:t>sistema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capitalista</a:t>
            </a:r>
            <a:r>
              <a:rPr lang="en-US" sz="2400" b="1" dirty="0" smtClean="0"/>
              <a:t>; para no </a:t>
            </a:r>
            <a:r>
              <a:rPr lang="en-US" sz="2400" b="1" dirty="0" err="1" smtClean="0"/>
              <a:t>estar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engañado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manipuladores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285750" indent="-285750">
              <a:buFont typeface="Arial" charset="0"/>
              <a:buChar char="•"/>
            </a:pPr>
            <a:endParaRPr lang="en-US" sz="24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b="1" dirty="0" err="1" smtClean="0"/>
              <a:t>construcción</a:t>
            </a:r>
            <a:r>
              <a:rPr lang="en-US" sz="2400" b="1" dirty="0" smtClean="0"/>
              <a:t> de un </a:t>
            </a:r>
            <a:r>
              <a:rPr lang="en-US" sz="2400" b="1" dirty="0" err="1" smtClean="0"/>
              <a:t>sistema</a:t>
            </a:r>
            <a:r>
              <a:rPr lang="en-US" sz="2400" b="1" dirty="0" smtClean="0"/>
              <a:t> de control de </a:t>
            </a:r>
            <a:r>
              <a:rPr lang="en-US" sz="2400" b="1" dirty="0" err="1" smtClean="0"/>
              <a:t>plagas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finca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agroecológica</a:t>
            </a:r>
            <a:r>
              <a:rPr lang="en-US" sz="2400" b="1" dirty="0" smtClean="0"/>
              <a:t>. Para </a:t>
            </a:r>
            <a:r>
              <a:rPr lang="en-US" sz="2400" b="1" dirty="0" err="1" smtClean="0"/>
              <a:t>construir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alternativa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basado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princípios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agroecología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251" y="0"/>
            <a:ext cx="4768749" cy="316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047" y="3276600"/>
            <a:ext cx="4818954" cy="32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9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15909" y="2246810"/>
            <a:ext cx="7920508" cy="4243067"/>
            <a:chOff x="115909" y="2246810"/>
            <a:chExt cx="7920508" cy="4243067"/>
          </a:xfrm>
        </p:grpSpPr>
        <p:sp>
          <p:nvSpPr>
            <p:cNvPr id="32" name="Can 31"/>
            <p:cNvSpPr/>
            <p:nvPr/>
          </p:nvSpPr>
          <p:spPr>
            <a:xfrm rot="10800000">
              <a:off x="3822878" y="2246810"/>
              <a:ext cx="324119" cy="2505494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30" name="Can 29"/>
            <p:cNvSpPr/>
            <p:nvPr/>
          </p:nvSpPr>
          <p:spPr>
            <a:xfrm rot="10800000">
              <a:off x="4490782" y="3051595"/>
              <a:ext cx="576539" cy="2278112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31" name="Can 30"/>
            <p:cNvSpPr/>
            <p:nvPr/>
          </p:nvSpPr>
          <p:spPr>
            <a:xfrm rot="10800000">
              <a:off x="2001217" y="2794715"/>
              <a:ext cx="432890" cy="226215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33" name="Can 32"/>
            <p:cNvSpPr/>
            <p:nvPr/>
          </p:nvSpPr>
          <p:spPr>
            <a:xfrm rot="10800000">
              <a:off x="6630474" y="2470597"/>
              <a:ext cx="324118" cy="2371859"/>
            </a:xfrm>
            <a:prstGeom prst="can">
              <a:avLst>
                <a:gd name="adj" fmla="val 41640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5909" y="4958366"/>
              <a:ext cx="26272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Conocimientos traditionales</a:t>
              </a:r>
              <a:endParaRPr lang="en-US" sz="2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99385" y="4647126"/>
              <a:ext cx="18953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La ciencia de </a:t>
              </a:r>
              <a:r>
                <a:rPr lang="en-US" sz="2800" b="1" dirty="0" err="1" smtClean="0"/>
                <a:t>ecología</a:t>
              </a:r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09246" y="5535770"/>
              <a:ext cx="23976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Estructura de la naturaleza</a:t>
              </a:r>
              <a:endParaRPr lang="en-US" sz="28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28331" y="4760891"/>
              <a:ext cx="14080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La </a:t>
              </a:r>
              <a:r>
                <a:rPr lang="en-US" sz="2800" b="1" dirty="0" err="1" smtClean="0"/>
                <a:t>lucha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política</a:t>
              </a:r>
              <a:endParaRPr lang="en-US" sz="28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5910" y="2975020"/>
            <a:ext cx="9144000" cy="1081826"/>
            <a:chOff x="2033337" y="1395662"/>
            <a:chExt cx="8111327" cy="1364791"/>
          </a:xfrm>
          <a:solidFill>
            <a:schemeClr val="bg1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2091906" y="2097430"/>
              <a:ext cx="7963619" cy="663023"/>
              <a:chOff x="2091906" y="2097430"/>
              <a:chExt cx="7963619" cy="663023"/>
            </a:xfrm>
            <a:grpFill/>
          </p:grpSpPr>
          <p:sp>
            <p:nvSpPr>
              <p:cNvPr id="23" name="Freeform 22"/>
              <p:cNvSpPr/>
              <p:nvPr/>
            </p:nvSpPr>
            <p:spPr>
              <a:xfrm>
                <a:off x="2091906" y="2100306"/>
                <a:ext cx="4222630" cy="660147"/>
              </a:xfrm>
              <a:custGeom>
                <a:avLst/>
                <a:gdLst>
                  <a:gd name="connsiteX0" fmla="*/ 0 w 3777916"/>
                  <a:gd name="connsiteY0" fmla="*/ 0 h 649705"/>
                  <a:gd name="connsiteX1" fmla="*/ 216569 w 3777916"/>
                  <a:gd name="connsiteY1" fmla="*/ 216569 h 649705"/>
                  <a:gd name="connsiteX2" fmla="*/ 733927 w 3777916"/>
                  <a:gd name="connsiteY2" fmla="*/ 385011 h 649705"/>
                  <a:gd name="connsiteX3" fmla="*/ 2237874 w 3777916"/>
                  <a:gd name="connsiteY3" fmla="*/ 589548 h 649705"/>
                  <a:gd name="connsiteX4" fmla="*/ 3777916 w 3777916"/>
                  <a:gd name="connsiteY4" fmla="*/ 649705 h 64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7916" h="649705">
                    <a:moveTo>
                      <a:pt x="0" y="0"/>
                    </a:moveTo>
                    <a:cubicBezTo>
                      <a:pt x="47124" y="76200"/>
                      <a:pt x="94248" y="152400"/>
                      <a:pt x="216569" y="216569"/>
                    </a:cubicBezTo>
                    <a:cubicBezTo>
                      <a:pt x="338890" y="280738"/>
                      <a:pt x="397043" y="322848"/>
                      <a:pt x="733927" y="385011"/>
                    </a:cubicBezTo>
                    <a:cubicBezTo>
                      <a:pt x="1070811" y="447174"/>
                      <a:pt x="1730543" y="545432"/>
                      <a:pt x="2237874" y="589548"/>
                    </a:cubicBezTo>
                    <a:cubicBezTo>
                      <a:pt x="2745205" y="633664"/>
                      <a:pt x="3261560" y="641684"/>
                      <a:pt x="3777916" y="649705"/>
                    </a:cubicBezTo>
                  </a:path>
                </a:pathLst>
              </a:custGeom>
              <a:grpFill/>
              <a:ln w="158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4" name="Freeform 23"/>
              <p:cNvSpPr/>
              <p:nvPr/>
            </p:nvSpPr>
            <p:spPr>
              <a:xfrm flipH="1">
                <a:off x="5832895" y="2097430"/>
                <a:ext cx="4222630" cy="660147"/>
              </a:xfrm>
              <a:custGeom>
                <a:avLst/>
                <a:gdLst>
                  <a:gd name="connsiteX0" fmla="*/ 0 w 3777916"/>
                  <a:gd name="connsiteY0" fmla="*/ 0 h 649705"/>
                  <a:gd name="connsiteX1" fmla="*/ 216569 w 3777916"/>
                  <a:gd name="connsiteY1" fmla="*/ 216569 h 649705"/>
                  <a:gd name="connsiteX2" fmla="*/ 733927 w 3777916"/>
                  <a:gd name="connsiteY2" fmla="*/ 385011 h 649705"/>
                  <a:gd name="connsiteX3" fmla="*/ 2237874 w 3777916"/>
                  <a:gd name="connsiteY3" fmla="*/ 589548 h 649705"/>
                  <a:gd name="connsiteX4" fmla="*/ 3777916 w 3777916"/>
                  <a:gd name="connsiteY4" fmla="*/ 649705 h 64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7916" h="649705">
                    <a:moveTo>
                      <a:pt x="0" y="0"/>
                    </a:moveTo>
                    <a:cubicBezTo>
                      <a:pt x="47124" y="76200"/>
                      <a:pt x="94248" y="152400"/>
                      <a:pt x="216569" y="216569"/>
                    </a:cubicBezTo>
                    <a:cubicBezTo>
                      <a:pt x="338890" y="280738"/>
                      <a:pt x="397043" y="322848"/>
                      <a:pt x="733927" y="385011"/>
                    </a:cubicBezTo>
                    <a:cubicBezTo>
                      <a:pt x="1070811" y="447174"/>
                      <a:pt x="1730543" y="545432"/>
                      <a:pt x="2237874" y="589548"/>
                    </a:cubicBezTo>
                    <a:cubicBezTo>
                      <a:pt x="2745205" y="633664"/>
                      <a:pt x="3261560" y="641684"/>
                      <a:pt x="3777916" y="649705"/>
                    </a:cubicBezTo>
                  </a:path>
                </a:pathLst>
              </a:custGeom>
              <a:grpFill/>
              <a:ln w="158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2033337" y="1395662"/>
              <a:ext cx="8111327" cy="133550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28799" y="1585550"/>
            <a:ext cx="5344734" cy="2381143"/>
            <a:chOff x="1828799" y="1585550"/>
            <a:chExt cx="5344734" cy="2381143"/>
          </a:xfrm>
        </p:grpSpPr>
        <p:sp>
          <p:nvSpPr>
            <p:cNvPr id="36" name="Oval 35"/>
            <p:cNvSpPr/>
            <p:nvPr/>
          </p:nvSpPr>
          <p:spPr>
            <a:xfrm>
              <a:off x="1828799" y="3477295"/>
              <a:ext cx="875763" cy="231819"/>
            </a:xfrm>
            <a:prstGeom prst="ellipse">
              <a:avLst/>
            </a:prstGeom>
            <a:gradFill>
              <a:gsLst>
                <a:gs pos="23000">
                  <a:schemeClr val="tx1">
                    <a:lumMod val="50000"/>
                    <a:lumOff val="50000"/>
                  </a:schemeClr>
                </a:gs>
                <a:gs pos="0">
                  <a:schemeClr val="bg1"/>
                </a:gs>
                <a:gs pos="0">
                  <a:schemeClr val="accent5">
                    <a:lumMod val="0"/>
                    <a:lumOff val="100000"/>
                  </a:schemeClr>
                </a:gs>
                <a:gs pos="93000">
                  <a:schemeClr val="bg1">
                    <a:lumMod val="85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an 11"/>
            <p:cNvSpPr/>
            <p:nvPr/>
          </p:nvSpPr>
          <p:spPr>
            <a:xfrm rot="10800000" flipV="1">
              <a:off x="1977605" y="2065999"/>
              <a:ext cx="452887" cy="152482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4325154" y="3706968"/>
              <a:ext cx="942305" cy="259725"/>
            </a:xfrm>
            <a:prstGeom prst="ellipse">
              <a:avLst/>
            </a:prstGeom>
            <a:gradFill>
              <a:gsLst>
                <a:gs pos="23000">
                  <a:schemeClr val="tx1">
                    <a:lumMod val="50000"/>
                    <a:lumOff val="50000"/>
                  </a:schemeClr>
                </a:gs>
                <a:gs pos="0">
                  <a:schemeClr val="bg1"/>
                </a:gs>
                <a:gs pos="0">
                  <a:schemeClr val="accent5">
                    <a:lumMod val="0"/>
                    <a:lumOff val="100000"/>
                  </a:schemeClr>
                </a:gs>
                <a:gs pos="93000">
                  <a:schemeClr val="bg1">
                    <a:lumMod val="85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3644721" y="3189668"/>
              <a:ext cx="680434" cy="223234"/>
            </a:xfrm>
            <a:prstGeom prst="ellipse">
              <a:avLst/>
            </a:prstGeom>
            <a:gradFill>
              <a:gsLst>
                <a:gs pos="23000">
                  <a:schemeClr val="tx1">
                    <a:lumMod val="50000"/>
                    <a:lumOff val="50000"/>
                  </a:schemeClr>
                </a:gs>
                <a:gs pos="0">
                  <a:schemeClr val="bg1"/>
                </a:gs>
                <a:gs pos="0">
                  <a:schemeClr val="accent5">
                    <a:lumMod val="0"/>
                    <a:lumOff val="100000"/>
                  </a:schemeClr>
                </a:gs>
                <a:gs pos="93000">
                  <a:schemeClr val="bg1">
                    <a:lumMod val="85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6493099" y="3290554"/>
              <a:ext cx="680434" cy="223234"/>
            </a:xfrm>
            <a:prstGeom prst="ellipse">
              <a:avLst/>
            </a:prstGeom>
            <a:gradFill>
              <a:gsLst>
                <a:gs pos="23000">
                  <a:schemeClr val="tx1">
                    <a:lumMod val="50000"/>
                    <a:lumOff val="50000"/>
                  </a:schemeClr>
                </a:gs>
                <a:gs pos="0">
                  <a:schemeClr val="bg1"/>
                </a:gs>
                <a:gs pos="0">
                  <a:schemeClr val="accent5">
                    <a:lumMod val="0"/>
                    <a:lumOff val="100000"/>
                  </a:schemeClr>
                </a:gs>
                <a:gs pos="93000">
                  <a:schemeClr val="bg1">
                    <a:lumMod val="85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an 10"/>
            <p:cNvSpPr/>
            <p:nvPr/>
          </p:nvSpPr>
          <p:spPr>
            <a:xfrm rot="10800000" flipV="1">
              <a:off x="4467171" y="1585550"/>
              <a:ext cx="576539" cy="2278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3" name="Can 12"/>
            <p:cNvSpPr/>
            <p:nvPr/>
          </p:nvSpPr>
          <p:spPr>
            <a:xfrm rot="10800000" flipV="1">
              <a:off x="3799267" y="1601193"/>
              <a:ext cx="350036" cy="172155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4" name="Can 13"/>
            <p:cNvSpPr/>
            <p:nvPr/>
          </p:nvSpPr>
          <p:spPr>
            <a:xfrm rot="10800000" flipV="1">
              <a:off x="6606862" y="1751527"/>
              <a:ext cx="347729" cy="1648496"/>
            </a:xfrm>
            <a:prstGeom prst="can">
              <a:avLst>
                <a:gd name="adj" fmla="val 305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25003" y="1414600"/>
            <a:ext cx="7618997" cy="1023593"/>
            <a:chOff x="1525003" y="1414600"/>
            <a:chExt cx="7618997" cy="1023593"/>
          </a:xfrm>
        </p:grpSpPr>
        <p:grpSp>
          <p:nvGrpSpPr>
            <p:cNvPr id="10" name="Group 9"/>
            <p:cNvGrpSpPr/>
            <p:nvPr/>
          </p:nvGrpSpPr>
          <p:grpSpPr>
            <a:xfrm>
              <a:off x="1525003" y="1414600"/>
              <a:ext cx="6083495" cy="1023593"/>
              <a:chOff x="2033337" y="1395663"/>
              <a:chExt cx="8111327" cy="136479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091906" y="2097430"/>
                <a:ext cx="7963619" cy="663023"/>
                <a:chOff x="2091906" y="2097430"/>
                <a:chExt cx="7963619" cy="663023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2091906" y="2100306"/>
                  <a:ext cx="4222630" cy="660147"/>
                </a:xfrm>
                <a:custGeom>
                  <a:avLst/>
                  <a:gdLst>
                    <a:gd name="connsiteX0" fmla="*/ 0 w 3777916"/>
                    <a:gd name="connsiteY0" fmla="*/ 0 h 649705"/>
                    <a:gd name="connsiteX1" fmla="*/ 216569 w 3777916"/>
                    <a:gd name="connsiteY1" fmla="*/ 216569 h 649705"/>
                    <a:gd name="connsiteX2" fmla="*/ 733927 w 3777916"/>
                    <a:gd name="connsiteY2" fmla="*/ 385011 h 649705"/>
                    <a:gd name="connsiteX3" fmla="*/ 2237874 w 3777916"/>
                    <a:gd name="connsiteY3" fmla="*/ 589548 h 649705"/>
                    <a:gd name="connsiteX4" fmla="*/ 3777916 w 3777916"/>
                    <a:gd name="connsiteY4" fmla="*/ 649705 h 64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7916" h="649705">
                      <a:moveTo>
                        <a:pt x="0" y="0"/>
                      </a:moveTo>
                      <a:cubicBezTo>
                        <a:pt x="47124" y="76200"/>
                        <a:pt x="94248" y="152400"/>
                        <a:pt x="216569" y="216569"/>
                      </a:cubicBezTo>
                      <a:cubicBezTo>
                        <a:pt x="338890" y="280738"/>
                        <a:pt x="397043" y="322848"/>
                        <a:pt x="733927" y="385011"/>
                      </a:cubicBezTo>
                      <a:cubicBezTo>
                        <a:pt x="1070811" y="447174"/>
                        <a:pt x="1730543" y="545432"/>
                        <a:pt x="2237874" y="589548"/>
                      </a:cubicBezTo>
                      <a:cubicBezTo>
                        <a:pt x="2745205" y="633664"/>
                        <a:pt x="3261560" y="641684"/>
                        <a:pt x="3777916" y="649705"/>
                      </a:cubicBezTo>
                    </a:path>
                  </a:pathLst>
                </a:custGeom>
                <a:noFill/>
                <a:ln w="158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 flipH="1">
                  <a:off x="5832895" y="2097430"/>
                  <a:ext cx="4222630" cy="660147"/>
                </a:xfrm>
                <a:custGeom>
                  <a:avLst/>
                  <a:gdLst>
                    <a:gd name="connsiteX0" fmla="*/ 0 w 3777916"/>
                    <a:gd name="connsiteY0" fmla="*/ 0 h 649705"/>
                    <a:gd name="connsiteX1" fmla="*/ 216569 w 3777916"/>
                    <a:gd name="connsiteY1" fmla="*/ 216569 h 649705"/>
                    <a:gd name="connsiteX2" fmla="*/ 733927 w 3777916"/>
                    <a:gd name="connsiteY2" fmla="*/ 385011 h 649705"/>
                    <a:gd name="connsiteX3" fmla="*/ 2237874 w 3777916"/>
                    <a:gd name="connsiteY3" fmla="*/ 589548 h 649705"/>
                    <a:gd name="connsiteX4" fmla="*/ 3777916 w 3777916"/>
                    <a:gd name="connsiteY4" fmla="*/ 649705 h 64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7916" h="649705">
                      <a:moveTo>
                        <a:pt x="0" y="0"/>
                      </a:moveTo>
                      <a:cubicBezTo>
                        <a:pt x="47124" y="76200"/>
                        <a:pt x="94248" y="152400"/>
                        <a:pt x="216569" y="216569"/>
                      </a:cubicBezTo>
                      <a:cubicBezTo>
                        <a:pt x="338890" y="280738"/>
                        <a:pt x="397043" y="322848"/>
                        <a:pt x="733927" y="385011"/>
                      </a:cubicBezTo>
                      <a:cubicBezTo>
                        <a:pt x="1070811" y="447174"/>
                        <a:pt x="1730543" y="545432"/>
                        <a:pt x="2237874" y="589548"/>
                      </a:cubicBezTo>
                      <a:cubicBezTo>
                        <a:pt x="2745205" y="633664"/>
                        <a:pt x="3261560" y="641684"/>
                        <a:pt x="3777916" y="649705"/>
                      </a:cubicBezTo>
                    </a:path>
                  </a:pathLst>
                </a:custGeom>
                <a:noFill/>
                <a:ln w="158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4" name="Oval 3"/>
              <p:cNvSpPr/>
              <p:nvPr/>
            </p:nvSpPr>
            <p:spPr>
              <a:xfrm>
                <a:off x="2033337" y="1395663"/>
                <a:ext cx="8111327" cy="133550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369713" y="1532586"/>
              <a:ext cx="6774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La Mesa Agroecológica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464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100" y="213327"/>
            <a:ext cx="8623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Agroecología: una ciencia frente al muro</a:t>
            </a:r>
            <a:endParaRPr lang="en-US" sz="4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0175"/>
            <a:ext cx="9144000" cy="523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100" y="213327"/>
            <a:ext cx="8623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Agroecología: una ciencia frente al muro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0"/>
            <a:ext cx="91313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100" y="213327"/>
            <a:ext cx="8623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Agroecología: una ciencia frente al muro</a:t>
            </a:r>
            <a:endParaRPr lang="en-US" sz="4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100"/>
            <a:ext cx="91186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100" y="213327"/>
            <a:ext cx="8623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Agroecología: una ciencia frente al muro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4737"/>
            <a:ext cx="9144000" cy="50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100" y="213327"/>
            <a:ext cx="8623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Agroecología: una ciencia frente al muro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4737"/>
            <a:ext cx="9144000" cy="50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15910" y="2975020"/>
            <a:ext cx="9144000" cy="1081826"/>
            <a:chOff x="2033337" y="1395662"/>
            <a:chExt cx="8111327" cy="1364791"/>
          </a:xfrm>
          <a:solidFill>
            <a:schemeClr val="bg1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2091906" y="2097430"/>
              <a:ext cx="7963619" cy="663023"/>
              <a:chOff x="2091906" y="2097430"/>
              <a:chExt cx="7963619" cy="663023"/>
            </a:xfrm>
            <a:grpFill/>
          </p:grpSpPr>
          <p:sp>
            <p:nvSpPr>
              <p:cNvPr id="23" name="Freeform 22"/>
              <p:cNvSpPr/>
              <p:nvPr/>
            </p:nvSpPr>
            <p:spPr>
              <a:xfrm>
                <a:off x="2091906" y="2100306"/>
                <a:ext cx="4222630" cy="660147"/>
              </a:xfrm>
              <a:custGeom>
                <a:avLst/>
                <a:gdLst>
                  <a:gd name="connsiteX0" fmla="*/ 0 w 3777916"/>
                  <a:gd name="connsiteY0" fmla="*/ 0 h 649705"/>
                  <a:gd name="connsiteX1" fmla="*/ 216569 w 3777916"/>
                  <a:gd name="connsiteY1" fmla="*/ 216569 h 649705"/>
                  <a:gd name="connsiteX2" fmla="*/ 733927 w 3777916"/>
                  <a:gd name="connsiteY2" fmla="*/ 385011 h 649705"/>
                  <a:gd name="connsiteX3" fmla="*/ 2237874 w 3777916"/>
                  <a:gd name="connsiteY3" fmla="*/ 589548 h 649705"/>
                  <a:gd name="connsiteX4" fmla="*/ 3777916 w 3777916"/>
                  <a:gd name="connsiteY4" fmla="*/ 649705 h 64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7916" h="649705">
                    <a:moveTo>
                      <a:pt x="0" y="0"/>
                    </a:moveTo>
                    <a:cubicBezTo>
                      <a:pt x="47124" y="76200"/>
                      <a:pt x="94248" y="152400"/>
                      <a:pt x="216569" y="216569"/>
                    </a:cubicBezTo>
                    <a:cubicBezTo>
                      <a:pt x="338890" y="280738"/>
                      <a:pt x="397043" y="322848"/>
                      <a:pt x="733927" y="385011"/>
                    </a:cubicBezTo>
                    <a:cubicBezTo>
                      <a:pt x="1070811" y="447174"/>
                      <a:pt x="1730543" y="545432"/>
                      <a:pt x="2237874" y="589548"/>
                    </a:cubicBezTo>
                    <a:cubicBezTo>
                      <a:pt x="2745205" y="633664"/>
                      <a:pt x="3261560" y="641684"/>
                      <a:pt x="3777916" y="649705"/>
                    </a:cubicBezTo>
                  </a:path>
                </a:pathLst>
              </a:custGeom>
              <a:grpFill/>
              <a:ln w="158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4" name="Freeform 23"/>
              <p:cNvSpPr/>
              <p:nvPr/>
            </p:nvSpPr>
            <p:spPr>
              <a:xfrm flipH="1">
                <a:off x="5832895" y="2097430"/>
                <a:ext cx="4222630" cy="660147"/>
              </a:xfrm>
              <a:custGeom>
                <a:avLst/>
                <a:gdLst>
                  <a:gd name="connsiteX0" fmla="*/ 0 w 3777916"/>
                  <a:gd name="connsiteY0" fmla="*/ 0 h 649705"/>
                  <a:gd name="connsiteX1" fmla="*/ 216569 w 3777916"/>
                  <a:gd name="connsiteY1" fmla="*/ 216569 h 649705"/>
                  <a:gd name="connsiteX2" fmla="*/ 733927 w 3777916"/>
                  <a:gd name="connsiteY2" fmla="*/ 385011 h 649705"/>
                  <a:gd name="connsiteX3" fmla="*/ 2237874 w 3777916"/>
                  <a:gd name="connsiteY3" fmla="*/ 589548 h 649705"/>
                  <a:gd name="connsiteX4" fmla="*/ 3777916 w 3777916"/>
                  <a:gd name="connsiteY4" fmla="*/ 649705 h 64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7916" h="649705">
                    <a:moveTo>
                      <a:pt x="0" y="0"/>
                    </a:moveTo>
                    <a:cubicBezTo>
                      <a:pt x="47124" y="76200"/>
                      <a:pt x="94248" y="152400"/>
                      <a:pt x="216569" y="216569"/>
                    </a:cubicBezTo>
                    <a:cubicBezTo>
                      <a:pt x="338890" y="280738"/>
                      <a:pt x="397043" y="322848"/>
                      <a:pt x="733927" y="385011"/>
                    </a:cubicBezTo>
                    <a:cubicBezTo>
                      <a:pt x="1070811" y="447174"/>
                      <a:pt x="1730543" y="545432"/>
                      <a:pt x="2237874" y="589548"/>
                    </a:cubicBezTo>
                    <a:cubicBezTo>
                      <a:pt x="2745205" y="633664"/>
                      <a:pt x="3261560" y="641684"/>
                      <a:pt x="3777916" y="649705"/>
                    </a:cubicBezTo>
                  </a:path>
                </a:pathLst>
              </a:custGeom>
              <a:grpFill/>
              <a:ln w="158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2033337" y="1395662"/>
              <a:ext cx="8111327" cy="133550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28799" y="1585550"/>
            <a:ext cx="5344734" cy="2381143"/>
            <a:chOff x="1828799" y="1585550"/>
            <a:chExt cx="5344734" cy="2381143"/>
          </a:xfrm>
        </p:grpSpPr>
        <p:sp>
          <p:nvSpPr>
            <p:cNvPr id="36" name="Oval 35"/>
            <p:cNvSpPr/>
            <p:nvPr/>
          </p:nvSpPr>
          <p:spPr>
            <a:xfrm>
              <a:off x="1828799" y="3477295"/>
              <a:ext cx="875763" cy="231819"/>
            </a:xfrm>
            <a:prstGeom prst="ellipse">
              <a:avLst/>
            </a:prstGeom>
            <a:gradFill>
              <a:gsLst>
                <a:gs pos="23000">
                  <a:schemeClr val="tx1">
                    <a:lumMod val="50000"/>
                    <a:lumOff val="50000"/>
                  </a:schemeClr>
                </a:gs>
                <a:gs pos="0">
                  <a:schemeClr val="bg1"/>
                </a:gs>
                <a:gs pos="0">
                  <a:schemeClr val="accent5">
                    <a:lumMod val="0"/>
                    <a:lumOff val="100000"/>
                  </a:schemeClr>
                </a:gs>
                <a:gs pos="93000">
                  <a:schemeClr val="bg1">
                    <a:lumMod val="85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an 11"/>
            <p:cNvSpPr/>
            <p:nvPr/>
          </p:nvSpPr>
          <p:spPr>
            <a:xfrm rot="10800000" flipV="1">
              <a:off x="1977605" y="2065999"/>
              <a:ext cx="452887" cy="152482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4325154" y="3706968"/>
              <a:ext cx="942305" cy="259725"/>
            </a:xfrm>
            <a:prstGeom prst="ellipse">
              <a:avLst/>
            </a:prstGeom>
            <a:gradFill>
              <a:gsLst>
                <a:gs pos="23000">
                  <a:schemeClr val="tx1">
                    <a:lumMod val="50000"/>
                    <a:lumOff val="50000"/>
                  </a:schemeClr>
                </a:gs>
                <a:gs pos="0">
                  <a:schemeClr val="bg1"/>
                </a:gs>
                <a:gs pos="0">
                  <a:schemeClr val="accent5">
                    <a:lumMod val="0"/>
                    <a:lumOff val="100000"/>
                  </a:schemeClr>
                </a:gs>
                <a:gs pos="93000">
                  <a:schemeClr val="bg1">
                    <a:lumMod val="85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3644721" y="3189668"/>
              <a:ext cx="680434" cy="223234"/>
            </a:xfrm>
            <a:prstGeom prst="ellipse">
              <a:avLst/>
            </a:prstGeom>
            <a:gradFill>
              <a:gsLst>
                <a:gs pos="23000">
                  <a:schemeClr val="tx1">
                    <a:lumMod val="50000"/>
                    <a:lumOff val="50000"/>
                  </a:schemeClr>
                </a:gs>
                <a:gs pos="0">
                  <a:schemeClr val="bg1"/>
                </a:gs>
                <a:gs pos="0">
                  <a:schemeClr val="accent5">
                    <a:lumMod val="0"/>
                    <a:lumOff val="100000"/>
                  </a:schemeClr>
                </a:gs>
                <a:gs pos="93000">
                  <a:schemeClr val="bg1">
                    <a:lumMod val="85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6493099" y="3290554"/>
              <a:ext cx="680434" cy="223234"/>
            </a:xfrm>
            <a:prstGeom prst="ellipse">
              <a:avLst/>
            </a:prstGeom>
            <a:gradFill>
              <a:gsLst>
                <a:gs pos="23000">
                  <a:schemeClr val="tx1">
                    <a:lumMod val="50000"/>
                    <a:lumOff val="50000"/>
                  </a:schemeClr>
                </a:gs>
                <a:gs pos="0">
                  <a:schemeClr val="bg1"/>
                </a:gs>
                <a:gs pos="0">
                  <a:schemeClr val="accent5">
                    <a:lumMod val="0"/>
                    <a:lumOff val="100000"/>
                  </a:schemeClr>
                </a:gs>
                <a:gs pos="93000">
                  <a:schemeClr val="bg1">
                    <a:lumMod val="85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an 10"/>
            <p:cNvSpPr/>
            <p:nvPr/>
          </p:nvSpPr>
          <p:spPr>
            <a:xfrm rot="10800000" flipV="1">
              <a:off x="4467171" y="1585550"/>
              <a:ext cx="576539" cy="2278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3" name="Can 12"/>
            <p:cNvSpPr/>
            <p:nvPr/>
          </p:nvSpPr>
          <p:spPr>
            <a:xfrm rot="10800000" flipV="1">
              <a:off x="3799267" y="1601193"/>
              <a:ext cx="350036" cy="172155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4" name="Can 13"/>
            <p:cNvSpPr/>
            <p:nvPr/>
          </p:nvSpPr>
          <p:spPr>
            <a:xfrm rot="10800000" flipV="1">
              <a:off x="6606862" y="1751527"/>
              <a:ext cx="347729" cy="1648496"/>
            </a:xfrm>
            <a:prstGeom prst="can">
              <a:avLst>
                <a:gd name="adj" fmla="val 305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25003" y="1414600"/>
            <a:ext cx="7618997" cy="1023593"/>
            <a:chOff x="1525003" y="1414600"/>
            <a:chExt cx="7618997" cy="1023593"/>
          </a:xfrm>
        </p:grpSpPr>
        <p:grpSp>
          <p:nvGrpSpPr>
            <p:cNvPr id="10" name="Group 9"/>
            <p:cNvGrpSpPr/>
            <p:nvPr/>
          </p:nvGrpSpPr>
          <p:grpSpPr>
            <a:xfrm>
              <a:off x="1525003" y="1414600"/>
              <a:ext cx="6083495" cy="1023593"/>
              <a:chOff x="2033337" y="1395663"/>
              <a:chExt cx="8111327" cy="136479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091906" y="2097430"/>
                <a:ext cx="7963619" cy="663023"/>
                <a:chOff x="2091906" y="2097430"/>
                <a:chExt cx="7963619" cy="663023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2091906" y="2100306"/>
                  <a:ext cx="4222630" cy="660147"/>
                </a:xfrm>
                <a:custGeom>
                  <a:avLst/>
                  <a:gdLst>
                    <a:gd name="connsiteX0" fmla="*/ 0 w 3777916"/>
                    <a:gd name="connsiteY0" fmla="*/ 0 h 649705"/>
                    <a:gd name="connsiteX1" fmla="*/ 216569 w 3777916"/>
                    <a:gd name="connsiteY1" fmla="*/ 216569 h 649705"/>
                    <a:gd name="connsiteX2" fmla="*/ 733927 w 3777916"/>
                    <a:gd name="connsiteY2" fmla="*/ 385011 h 649705"/>
                    <a:gd name="connsiteX3" fmla="*/ 2237874 w 3777916"/>
                    <a:gd name="connsiteY3" fmla="*/ 589548 h 649705"/>
                    <a:gd name="connsiteX4" fmla="*/ 3777916 w 3777916"/>
                    <a:gd name="connsiteY4" fmla="*/ 649705 h 64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7916" h="649705">
                      <a:moveTo>
                        <a:pt x="0" y="0"/>
                      </a:moveTo>
                      <a:cubicBezTo>
                        <a:pt x="47124" y="76200"/>
                        <a:pt x="94248" y="152400"/>
                        <a:pt x="216569" y="216569"/>
                      </a:cubicBezTo>
                      <a:cubicBezTo>
                        <a:pt x="338890" y="280738"/>
                        <a:pt x="397043" y="322848"/>
                        <a:pt x="733927" y="385011"/>
                      </a:cubicBezTo>
                      <a:cubicBezTo>
                        <a:pt x="1070811" y="447174"/>
                        <a:pt x="1730543" y="545432"/>
                        <a:pt x="2237874" y="589548"/>
                      </a:cubicBezTo>
                      <a:cubicBezTo>
                        <a:pt x="2745205" y="633664"/>
                        <a:pt x="3261560" y="641684"/>
                        <a:pt x="3777916" y="649705"/>
                      </a:cubicBezTo>
                    </a:path>
                  </a:pathLst>
                </a:custGeom>
                <a:noFill/>
                <a:ln w="158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 flipH="1">
                  <a:off x="5832895" y="2097430"/>
                  <a:ext cx="4222630" cy="660147"/>
                </a:xfrm>
                <a:custGeom>
                  <a:avLst/>
                  <a:gdLst>
                    <a:gd name="connsiteX0" fmla="*/ 0 w 3777916"/>
                    <a:gd name="connsiteY0" fmla="*/ 0 h 649705"/>
                    <a:gd name="connsiteX1" fmla="*/ 216569 w 3777916"/>
                    <a:gd name="connsiteY1" fmla="*/ 216569 h 649705"/>
                    <a:gd name="connsiteX2" fmla="*/ 733927 w 3777916"/>
                    <a:gd name="connsiteY2" fmla="*/ 385011 h 649705"/>
                    <a:gd name="connsiteX3" fmla="*/ 2237874 w 3777916"/>
                    <a:gd name="connsiteY3" fmla="*/ 589548 h 649705"/>
                    <a:gd name="connsiteX4" fmla="*/ 3777916 w 3777916"/>
                    <a:gd name="connsiteY4" fmla="*/ 649705 h 64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7916" h="649705">
                      <a:moveTo>
                        <a:pt x="0" y="0"/>
                      </a:moveTo>
                      <a:cubicBezTo>
                        <a:pt x="47124" y="76200"/>
                        <a:pt x="94248" y="152400"/>
                        <a:pt x="216569" y="216569"/>
                      </a:cubicBezTo>
                      <a:cubicBezTo>
                        <a:pt x="338890" y="280738"/>
                        <a:pt x="397043" y="322848"/>
                        <a:pt x="733927" y="385011"/>
                      </a:cubicBezTo>
                      <a:cubicBezTo>
                        <a:pt x="1070811" y="447174"/>
                        <a:pt x="1730543" y="545432"/>
                        <a:pt x="2237874" y="589548"/>
                      </a:cubicBezTo>
                      <a:cubicBezTo>
                        <a:pt x="2745205" y="633664"/>
                        <a:pt x="3261560" y="641684"/>
                        <a:pt x="3777916" y="649705"/>
                      </a:cubicBezTo>
                    </a:path>
                  </a:pathLst>
                </a:custGeom>
                <a:noFill/>
                <a:ln w="158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4" name="Oval 3"/>
              <p:cNvSpPr/>
              <p:nvPr/>
            </p:nvSpPr>
            <p:spPr>
              <a:xfrm>
                <a:off x="2033337" y="1395663"/>
                <a:ext cx="8111327" cy="133550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369713" y="1532586"/>
              <a:ext cx="6774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La Mesa Agroecológica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772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tx1">
                <a:lumMod val="50000"/>
                <a:lumOff val="50000"/>
              </a:schemeClr>
            </a:gs>
            <a:gs pos="0">
              <a:schemeClr val="bg1"/>
            </a:gs>
            <a:gs pos="23000">
              <a:schemeClr val="accent5">
                <a:lumMod val="0"/>
                <a:lumOff val="100000"/>
              </a:schemeClr>
            </a:gs>
            <a:gs pos="93000">
              <a:schemeClr val="tx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15909" y="2246810"/>
            <a:ext cx="7920508" cy="4243067"/>
            <a:chOff x="115909" y="2246810"/>
            <a:chExt cx="7920508" cy="4243067"/>
          </a:xfrm>
        </p:grpSpPr>
        <p:sp>
          <p:nvSpPr>
            <p:cNvPr id="32" name="Can 31"/>
            <p:cNvSpPr/>
            <p:nvPr/>
          </p:nvSpPr>
          <p:spPr>
            <a:xfrm rot="10800000">
              <a:off x="3822878" y="2246810"/>
              <a:ext cx="324119" cy="2505494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30" name="Can 29"/>
            <p:cNvSpPr/>
            <p:nvPr/>
          </p:nvSpPr>
          <p:spPr>
            <a:xfrm rot="10800000">
              <a:off x="4490782" y="3051595"/>
              <a:ext cx="576539" cy="2278112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31" name="Can 30"/>
            <p:cNvSpPr/>
            <p:nvPr/>
          </p:nvSpPr>
          <p:spPr>
            <a:xfrm rot="10800000">
              <a:off x="2001217" y="2794715"/>
              <a:ext cx="432890" cy="226215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33" name="Can 32"/>
            <p:cNvSpPr/>
            <p:nvPr/>
          </p:nvSpPr>
          <p:spPr>
            <a:xfrm rot="10800000">
              <a:off x="6630474" y="2470597"/>
              <a:ext cx="324118" cy="2371859"/>
            </a:xfrm>
            <a:prstGeom prst="can">
              <a:avLst>
                <a:gd name="adj" fmla="val 41640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5909" y="4958366"/>
              <a:ext cx="26272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Conocimientos traditionales</a:t>
              </a:r>
              <a:endParaRPr lang="en-US" sz="2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99385" y="4647126"/>
              <a:ext cx="18953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La ciencia de </a:t>
              </a:r>
              <a:r>
                <a:rPr lang="en-US" sz="2800" b="1" dirty="0" err="1" smtClean="0"/>
                <a:t>ecología</a:t>
              </a:r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09246" y="5535770"/>
              <a:ext cx="23976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Estructura de la naturaleza</a:t>
              </a:r>
              <a:endParaRPr lang="en-US" sz="28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28331" y="4760891"/>
              <a:ext cx="14080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La </a:t>
              </a:r>
              <a:r>
                <a:rPr lang="en-US" sz="2800" b="1" dirty="0" err="1" smtClean="0"/>
                <a:t>lucha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política</a:t>
              </a:r>
              <a:endParaRPr lang="en-US" sz="28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5910" y="2975020"/>
            <a:ext cx="9144000" cy="1081826"/>
            <a:chOff x="2033337" y="1395662"/>
            <a:chExt cx="8111327" cy="1364791"/>
          </a:xfrm>
          <a:solidFill>
            <a:schemeClr val="bg1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2091906" y="2097430"/>
              <a:ext cx="7963619" cy="663023"/>
              <a:chOff x="2091906" y="2097430"/>
              <a:chExt cx="7963619" cy="663023"/>
            </a:xfrm>
            <a:grpFill/>
          </p:grpSpPr>
          <p:sp>
            <p:nvSpPr>
              <p:cNvPr id="23" name="Freeform 22"/>
              <p:cNvSpPr/>
              <p:nvPr/>
            </p:nvSpPr>
            <p:spPr>
              <a:xfrm>
                <a:off x="2091906" y="2100306"/>
                <a:ext cx="4222630" cy="660147"/>
              </a:xfrm>
              <a:custGeom>
                <a:avLst/>
                <a:gdLst>
                  <a:gd name="connsiteX0" fmla="*/ 0 w 3777916"/>
                  <a:gd name="connsiteY0" fmla="*/ 0 h 649705"/>
                  <a:gd name="connsiteX1" fmla="*/ 216569 w 3777916"/>
                  <a:gd name="connsiteY1" fmla="*/ 216569 h 649705"/>
                  <a:gd name="connsiteX2" fmla="*/ 733927 w 3777916"/>
                  <a:gd name="connsiteY2" fmla="*/ 385011 h 649705"/>
                  <a:gd name="connsiteX3" fmla="*/ 2237874 w 3777916"/>
                  <a:gd name="connsiteY3" fmla="*/ 589548 h 649705"/>
                  <a:gd name="connsiteX4" fmla="*/ 3777916 w 3777916"/>
                  <a:gd name="connsiteY4" fmla="*/ 649705 h 64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7916" h="649705">
                    <a:moveTo>
                      <a:pt x="0" y="0"/>
                    </a:moveTo>
                    <a:cubicBezTo>
                      <a:pt x="47124" y="76200"/>
                      <a:pt x="94248" y="152400"/>
                      <a:pt x="216569" y="216569"/>
                    </a:cubicBezTo>
                    <a:cubicBezTo>
                      <a:pt x="338890" y="280738"/>
                      <a:pt x="397043" y="322848"/>
                      <a:pt x="733927" y="385011"/>
                    </a:cubicBezTo>
                    <a:cubicBezTo>
                      <a:pt x="1070811" y="447174"/>
                      <a:pt x="1730543" y="545432"/>
                      <a:pt x="2237874" y="589548"/>
                    </a:cubicBezTo>
                    <a:cubicBezTo>
                      <a:pt x="2745205" y="633664"/>
                      <a:pt x="3261560" y="641684"/>
                      <a:pt x="3777916" y="649705"/>
                    </a:cubicBezTo>
                  </a:path>
                </a:pathLst>
              </a:custGeom>
              <a:grpFill/>
              <a:ln w="158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4" name="Freeform 23"/>
              <p:cNvSpPr/>
              <p:nvPr/>
            </p:nvSpPr>
            <p:spPr>
              <a:xfrm flipH="1">
                <a:off x="5832895" y="2097430"/>
                <a:ext cx="4222630" cy="660147"/>
              </a:xfrm>
              <a:custGeom>
                <a:avLst/>
                <a:gdLst>
                  <a:gd name="connsiteX0" fmla="*/ 0 w 3777916"/>
                  <a:gd name="connsiteY0" fmla="*/ 0 h 649705"/>
                  <a:gd name="connsiteX1" fmla="*/ 216569 w 3777916"/>
                  <a:gd name="connsiteY1" fmla="*/ 216569 h 649705"/>
                  <a:gd name="connsiteX2" fmla="*/ 733927 w 3777916"/>
                  <a:gd name="connsiteY2" fmla="*/ 385011 h 649705"/>
                  <a:gd name="connsiteX3" fmla="*/ 2237874 w 3777916"/>
                  <a:gd name="connsiteY3" fmla="*/ 589548 h 649705"/>
                  <a:gd name="connsiteX4" fmla="*/ 3777916 w 3777916"/>
                  <a:gd name="connsiteY4" fmla="*/ 649705 h 64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7916" h="649705">
                    <a:moveTo>
                      <a:pt x="0" y="0"/>
                    </a:moveTo>
                    <a:cubicBezTo>
                      <a:pt x="47124" y="76200"/>
                      <a:pt x="94248" y="152400"/>
                      <a:pt x="216569" y="216569"/>
                    </a:cubicBezTo>
                    <a:cubicBezTo>
                      <a:pt x="338890" y="280738"/>
                      <a:pt x="397043" y="322848"/>
                      <a:pt x="733927" y="385011"/>
                    </a:cubicBezTo>
                    <a:cubicBezTo>
                      <a:pt x="1070811" y="447174"/>
                      <a:pt x="1730543" y="545432"/>
                      <a:pt x="2237874" y="589548"/>
                    </a:cubicBezTo>
                    <a:cubicBezTo>
                      <a:pt x="2745205" y="633664"/>
                      <a:pt x="3261560" y="641684"/>
                      <a:pt x="3777916" y="649705"/>
                    </a:cubicBezTo>
                  </a:path>
                </a:pathLst>
              </a:custGeom>
              <a:grpFill/>
              <a:ln w="158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2033337" y="1395662"/>
              <a:ext cx="8111327" cy="133550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28799" y="1585550"/>
            <a:ext cx="5344734" cy="2381143"/>
            <a:chOff x="1828799" y="1585550"/>
            <a:chExt cx="5344734" cy="2381143"/>
          </a:xfrm>
        </p:grpSpPr>
        <p:sp>
          <p:nvSpPr>
            <p:cNvPr id="36" name="Oval 35"/>
            <p:cNvSpPr/>
            <p:nvPr/>
          </p:nvSpPr>
          <p:spPr>
            <a:xfrm>
              <a:off x="1828799" y="3477295"/>
              <a:ext cx="875763" cy="231819"/>
            </a:xfrm>
            <a:prstGeom prst="ellipse">
              <a:avLst/>
            </a:prstGeom>
            <a:gradFill>
              <a:gsLst>
                <a:gs pos="23000">
                  <a:schemeClr val="tx1">
                    <a:lumMod val="50000"/>
                    <a:lumOff val="50000"/>
                  </a:schemeClr>
                </a:gs>
                <a:gs pos="0">
                  <a:schemeClr val="bg1"/>
                </a:gs>
                <a:gs pos="0">
                  <a:schemeClr val="accent5">
                    <a:lumMod val="0"/>
                    <a:lumOff val="100000"/>
                  </a:schemeClr>
                </a:gs>
                <a:gs pos="93000">
                  <a:schemeClr val="bg1">
                    <a:lumMod val="85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an 11"/>
            <p:cNvSpPr/>
            <p:nvPr/>
          </p:nvSpPr>
          <p:spPr>
            <a:xfrm rot="10800000" flipV="1">
              <a:off x="1977605" y="2065999"/>
              <a:ext cx="452887" cy="152482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4325154" y="3706968"/>
              <a:ext cx="942305" cy="259725"/>
            </a:xfrm>
            <a:prstGeom prst="ellipse">
              <a:avLst/>
            </a:prstGeom>
            <a:gradFill>
              <a:gsLst>
                <a:gs pos="23000">
                  <a:schemeClr val="tx1">
                    <a:lumMod val="50000"/>
                    <a:lumOff val="50000"/>
                  </a:schemeClr>
                </a:gs>
                <a:gs pos="0">
                  <a:schemeClr val="bg1"/>
                </a:gs>
                <a:gs pos="0">
                  <a:schemeClr val="accent5">
                    <a:lumMod val="0"/>
                    <a:lumOff val="100000"/>
                  </a:schemeClr>
                </a:gs>
                <a:gs pos="93000">
                  <a:schemeClr val="bg1">
                    <a:lumMod val="85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3644721" y="3189668"/>
              <a:ext cx="680434" cy="223234"/>
            </a:xfrm>
            <a:prstGeom prst="ellipse">
              <a:avLst/>
            </a:prstGeom>
            <a:gradFill>
              <a:gsLst>
                <a:gs pos="23000">
                  <a:schemeClr val="tx1">
                    <a:lumMod val="50000"/>
                    <a:lumOff val="50000"/>
                  </a:schemeClr>
                </a:gs>
                <a:gs pos="0">
                  <a:schemeClr val="bg1"/>
                </a:gs>
                <a:gs pos="0">
                  <a:schemeClr val="accent5">
                    <a:lumMod val="0"/>
                    <a:lumOff val="100000"/>
                  </a:schemeClr>
                </a:gs>
                <a:gs pos="93000">
                  <a:schemeClr val="bg1">
                    <a:lumMod val="85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6493099" y="3290554"/>
              <a:ext cx="680434" cy="223234"/>
            </a:xfrm>
            <a:prstGeom prst="ellipse">
              <a:avLst/>
            </a:prstGeom>
            <a:gradFill>
              <a:gsLst>
                <a:gs pos="23000">
                  <a:schemeClr val="tx1">
                    <a:lumMod val="50000"/>
                    <a:lumOff val="50000"/>
                  </a:schemeClr>
                </a:gs>
                <a:gs pos="0">
                  <a:schemeClr val="bg1"/>
                </a:gs>
                <a:gs pos="0">
                  <a:schemeClr val="accent5">
                    <a:lumMod val="0"/>
                    <a:lumOff val="100000"/>
                  </a:schemeClr>
                </a:gs>
                <a:gs pos="93000">
                  <a:schemeClr val="bg1">
                    <a:lumMod val="85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an 10"/>
            <p:cNvSpPr/>
            <p:nvPr/>
          </p:nvSpPr>
          <p:spPr>
            <a:xfrm rot="10800000" flipV="1">
              <a:off x="4467171" y="1585550"/>
              <a:ext cx="576539" cy="2278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3" name="Can 12"/>
            <p:cNvSpPr/>
            <p:nvPr/>
          </p:nvSpPr>
          <p:spPr>
            <a:xfrm rot="10800000" flipV="1">
              <a:off x="3799267" y="1601193"/>
              <a:ext cx="350036" cy="172155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4" name="Can 13"/>
            <p:cNvSpPr/>
            <p:nvPr/>
          </p:nvSpPr>
          <p:spPr>
            <a:xfrm rot="10800000" flipV="1">
              <a:off x="6606862" y="1751527"/>
              <a:ext cx="347729" cy="1648496"/>
            </a:xfrm>
            <a:prstGeom prst="can">
              <a:avLst>
                <a:gd name="adj" fmla="val 305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25003" y="1414600"/>
            <a:ext cx="7618997" cy="1023593"/>
            <a:chOff x="1525003" y="1414600"/>
            <a:chExt cx="7618997" cy="1023593"/>
          </a:xfrm>
        </p:grpSpPr>
        <p:grpSp>
          <p:nvGrpSpPr>
            <p:cNvPr id="10" name="Group 9"/>
            <p:cNvGrpSpPr/>
            <p:nvPr/>
          </p:nvGrpSpPr>
          <p:grpSpPr>
            <a:xfrm>
              <a:off x="1525003" y="1414600"/>
              <a:ext cx="6083495" cy="1023593"/>
              <a:chOff x="2033337" y="1395663"/>
              <a:chExt cx="8111327" cy="136479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091906" y="2097430"/>
                <a:ext cx="7963619" cy="663023"/>
                <a:chOff x="2091906" y="2097430"/>
                <a:chExt cx="7963619" cy="663023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2091906" y="2100306"/>
                  <a:ext cx="4222630" cy="660147"/>
                </a:xfrm>
                <a:custGeom>
                  <a:avLst/>
                  <a:gdLst>
                    <a:gd name="connsiteX0" fmla="*/ 0 w 3777916"/>
                    <a:gd name="connsiteY0" fmla="*/ 0 h 649705"/>
                    <a:gd name="connsiteX1" fmla="*/ 216569 w 3777916"/>
                    <a:gd name="connsiteY1" fmla="*/ 216569 h 649705"/>
                    <a:gd name="connsiteX2" fmla="*/ 733927 w 3777916"/>
                    <a:gd name="connsiteY2" fmla="*/ 385011 h 649705"/>
                    <a:gd name="connsiteX3" fmla="*/ 2237874 w 3777916"/>
                    <a:gd name="connsiteY3" fmla="*/ 589548 h 649705"/>
                    <a:gd name="connsiteX4" fmla="*/ 3777916 w 3777916"/>
                    <a:gd name="connsiteY4" fmla="*/ 649705 h 64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7916" h="649705">
                      <a:moveTo>
                        <a:pt x="0" y="0"/>
                      </a:moveTo>
                      <a:cubicBezTo>
                        <a:pt x="47124" y="76200"/>
                        <a:pt x="94248" y="152400"/>
                        <a:pt x="216569" y="216569"/>
                      </a:cubicBezTo>
                      <a:cubicBezTo>
                        <a:pt x="338890" y="280738"/>
                        <a:pt x="397043" y="322848"/>
                        <a:pt x="733927" y="385011"/>
                      </a:cubicBezTo>
                      <a:cubicBezTo>
                        <a:pt x="1070811" y="447174"/>
                        <a:pt x="1730543" y="545432"/>
                        <a:pt x="2237874" y="589548"/>
                      </a:cubicBezTo>
                      <a:cubicBezTo>
                        <a:pt x="2745205" y="633664"/>
                        <a:pt x="3261560" y="641684"/>
                        <a:pt x="3777916" y="649705"/>
                      </a:cubicBezTo>
                    </a:path>
                  </a:pathLst>
                </a:custGeom>
                <a:noFill/>
                <a:ln w="158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 flipH="1">
                  <a:off x="5832895" y="2097430"/>
                  <a:ext cx="4222630" cy="660147"/>
                </a:xfrm>
                <a:custGeom>
                  <a:avLst/>
                  <a:gdLst>
                    <a:gd name="connsiteX0" fmla="*/ 0 w 3777916"/>
                    <a:gd name="connsiteY0" fmla="*/ 0 h 649705"/>
                    <a:gd name="connsiteX1" fmla="*/ 216569 w 3777916"/>
                    <a:gd name="connsiteY1" fmla="*/ 216569 h 649705"/>
                    <a:gd name="connsiteX2" fmla="*/ 733927 w 3777916"/>
                    <a:gd name="connsiteY2" fmla="*/ 385011 h 649705"/>
                    <a:gd name="connsiteX3" fmla="*/ 2237874 w 3777916"/>
                    <a:gd name="connsiteY3" fmla="*/ 589548 h 649705"/>
                    <a:gd name="connsiteX4" fmla="*/ 3777916 w 3777916"/>
                    <a:gd name="connsiteY4" fmla="*/ 649705 h 64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7916" h="649705">
                      <a:moveTo>
                        <a:pt x="0" y="0"/>
                      </a:moveTo>
                      <a:cubicBezTo>
                        <a:pt x="47124" y="76200"/>
                        <a:pt x="94248" y="152400"/>
                        <a:pt x="216569" y="216569"/>
                      </a:cubicBezTo>
                      <a:cubicBezTo>
                        <a:pt x="338890" y="280738"/>
                        <a:pt x="397043" y="322848"/>
                        <a:pt x="733927" y="385011"/>
                      </a:cubicBezTo>
                      <a:cubicBezTo>
                        <a:pt x="1070811" y="447174"/>
                        <a:pt x="1730543" y="545432"/>
                        <a:pt x="2237874" y="589548"/>
                      </a:cubicBezTo>
                      <a:cubicBezTo>
                        <a:pt x="2745205" y="633664"/>
                        <a:pt x="3261560" y="641684"/>
                        <a:pt x="3777916" y="649705"/>
                      </a:cubicBezTo>
                    </a:path>
                  </a:pathLst>
                </a:custGeom>
                <a:noFill/>
                <a:ln w="158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4" name="Oval 3"/>
              <p:cNvSpPr/>
              <p:nvPr/>
            </p:nvSpPr>
            <p:spPr>
              <a:xfrm>
                <a:off x="2033337" y="1395663"/>
                <a:ext cx="8111327" cy="133550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369713" y="1532586"/>
              <a:ext cx="6774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La Mesa Agroecológica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287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6451</TotalTime>
  <Words>909</Words>
  <Application>Microsoft Macintosh PowerPoint</Application>
  <PresentationFormat>On-screen Show (4:3)</PresentationFormat>
  <Paragraphs>176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Agroecología: una ciencia frente al muro</dc:title>
  <dc:creator>Microsoft Office User</dc:creator>
  <cp:lastModifiedBy>Microsoft Office User</cp:lastModifiedBy>
  <cp:revision>82</cp:revision>
  <dcterms:created xsi:type="dcterms:W3CDTF">2017-12-17T00:56:22Z</dcterms:created>
  <dcterms:modified xsi:type="dcterms:W3CDTF">2017-12-27T13:35:26Z</dcterms:modified>
</cp:coreProperties>
</file>